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2"/>
  </p:notesMasterIdLst>
  <p:sldIdLst>
    <p:sldId id="256" r:id="rId2"/>
    <p:sldId id="600" r:id="rId3"/>
    <p:sldId id="592" r:id="rId4"/>
    <p:sldId id="334" r:id="rId5"/>
    <p:sldId id="335" r:id="rId6"/>
    <p:sldId id="336" r:id="rId7"/>
    <p:sldId id="418" r:id="rId8"/>
    <p:sldId id="425" r:id="rId9"/>
    <p:sldId id="473" r:id="rId10"/>
    <p:sldId id="472" r:id="rId11"/>
    <p:sldId id="478" r:id="rId12"/>
    <p:sldId id="471" r:id="rId13"/>
    <p:sldId id="476" r:id="rId14"/>
    <p:sldId id="477" r:id="rId15"/>
    <p:sldId id="431" r:id="rId16"/>
    <p:sldId id="432" r:id="rId17"/>
    <p:sldId id="339" r:id="rId18"/>
    <p:sldId id="568" r:id="rId19"/>
    <p:sldId id="569" r:id="rId20"/>
    <p:sldId id="570" r:id="rId21"/>
    <p:sldId id="571" r:id="rId22"/>
    <p:sldId id="481" r:id="rId23"/>
    <p:sldId id="486" r:id="rId24"/>
    <p:sldId id="487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9" r:id="rId39"/>
    <p:sldId id="599" r:id="rId40"/>
    <p:sldId id="596" r:id="rId41"/>
    <p:sldId id="598" r:id="rId42"/>
    <p:sldId id="595" r:id="rId43"/>
    <p:sldId id="597" r:id="rId44"/>
    <p:sldId id="585" r:id="rId45"/>
    <p:sldId id="587" r:id="rId46"/>
    <p:sldId id="588" r:id="rId47"/>
    <p:sldId id="405" r:id="rId48"/>
    <p:sldId id="291" r:id="rId49"/>
    <p:sldId id="484" r:id="rId50"/>
    <p:sldId id="6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E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A67F8-AA18-4ED5-9CDA-1515BA22EE95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6CCE1D1D-F87A-4F52-91B2-1EA4C447F3A9}">
      <dgm:prSet phldrT="[Text]" custT="1"/>
      <dgm:spPr/>
      <dgm:t>
        <a:bodyPr/>
        <a:lstStyle/>
        <a:p>
          <a:r>
            <a:rPr lang="en-US" sz="2200" dirty="0" err="1" smtClean="0"/>
            <a:t>Amygdala</a:t>
          </a:r>
          <a:r>
            <a:rPr lang="en-US" sz="2200" dirty="0" smtClean="0"/>
            <a:t> Detects Threat</a:t>
          </a:r>
          <a:endParaRPr lang="en-US" sz="2200" dirty="0"/>
        </a:p>
      </dgm:t>
    </dgm:pt>
    <dgm:pt modelId="{176A51E2-507F-44C7-BC2B-C5C0789596AA}" type="parTrans" cxnId="{2E5A9EAB-B568-4AD9-BCF8-2EAA5EAB9E67}">
      <dgm:prSet/>
      <dgm:spPr/>
      <dgm:t>
        <a:bodyPr/>
        <a:lstStyle/>
        <a:p>
          <a:endParaRPr lang="en-US"/>
        </a:p>
      </dgm:t>
    </dgm:pt>
    <dgm:pt modelId="{757A5F6B-AAA6-4C99-BEA2-CA419814C5D8}" type="sibTrans" cxnId="{2E5A9EAB-B568-4AD9-BCF8-2EAA5EAB9E67}">
      <dgm:prSet/>
      <dgm:spPr/>
      <dgm:t>
        <a:bodyPr/>
        <a:lstStyle/>
        <a:p>
          <a:endParaRPr lang="en-US"/>
        </a:p>
      </dgm:t>
    </dgm:pt>
    <dgm:pt modelId="{813F92E0-D342-421C-A391-7EC5702FBA02}">
      <dgm:prSet phldrT="[Text]" custT="1"/>
      <dgm:spPr/>
      <dgm:t>
        <a:bodyPr/>
        <a:lstStyle/>
        <a:p>
          <a:r>
            <a:rPr lang="en-US" sz="2200" dirty="0" smtClean="0"/>
            <a:t>Activates  Hypothalamus</a:t>
          </a:r>
          <a:endParaRPr lang="en-US" sz="2200" dirty="0"/>
        </a:p>
      </dgm:t>
    </dgm:pt>
    <dgm:pt modelId="{CF46F854-CD9F-424A-914F-B78656DD3F26}" type="parTrans" cxnId="{1BE2F7C5-D2FC-4E67-93C9-F75A9B91E7FE}">
      <dgm:prSet/>
      <dgm:spPr/>
      <dgm:t>
        <a:bodyPr/>
        <a:lstStyle/>
        <a:p>
          <a:endParaRPr lang="en-US"/>
        </a:p>
      </dgm:t>
    </dgm:pt>
    <dgm:pt modelId="{90DA6B42-D26C-4795-93A5-A64430C15D78}" type="sibTrans" cxnId="{1BE2F7C5-D2FC-4E67-93C9-F75A9B91E7FE}">
      <dgm:prSet/>
      <dgm:spPr/>
      <dgm:t>
        <a:bodyPr/>
        <a:lstStyle/>
        <a:p>
          <a:endParaRPr lang="en-US"/>
        </a:p>
      </dgm:t>
    </dgm:pt>
    <dgm:pt modelId="{935F31C2-5A05-46B9-9D9F-F530E5C0A975}">
      <dgm:prSet phldrT="[Text]" custT="1"/>
      <dgm:spPr/>
      <dgm:t>
        <a:bodyPr/>
        <a:lstStyle/>
        <a:p>
          <a:r>
            <a:rPr lang="en-US" sz="2000" dirty="0" smtClean="0"/>
            <a:t> HPA Axis Kicks In</a:t>
          </a:r>
        </a:p>
        <a:p>
          <a:r>
            <a:rPr lang="en-US" sz="2000" dirty="0" smtClean="0"/>
            <a:t> Hormonal Flood</a:t>
          </a:r>
          <a:endParaRPr lang="en-US" sz="2200" b="1" dirty="0"/>
        </a:p>
      </dgm:t>
    </dgm:pt>
    <dgm:pt modelId="{FC324782-D95F-42BB-AD15-8AD459A7C90B}" type="parTrans" cxnId="{FC54165D-2C51-4C55-83CE-E34FD4D93DCC}">
      <dgm:prSet/>
      <dgm:spPr/>
      <dgm:t>
        <a:bodyPr/>
        <a:lstStyle/>
        <a:p>
          <a:endParaRPr lang="en-US"/>
        </a:p>
      </dgm:t>
    </dgm:pt>
    <dgm:pt modelId="{2A7DFD98-0FD0-49A6-AA3D-06193C44FAEC}" type="sibTrans" cxnId="{FC54165D-2C51-4C55-83CE-E34FD4D93DCC}">
      <dgm:prSet/>
      <dgm:spPr/>
      <dgm:t>
        <a:bodyPr/>
        <a:lstStyle/>
        <a:p>
          <a:endParaRPr lang="en-US"/>
        </a:p>
      </dgm:t>
    </dgm:pt>
    <dgm:pt modelId="{013BF58E-7A36-4B2D-B6C9-006C283E8E5B}" type="pres">
      <dgm:prSet presAssocID="{882A67F8-AA18-4ED5-9CDA-1515BA22EE95}" presName="Name0" presStyleCnt="0">
        <dgm:presLayoutVars>
          <dgm:dir/>
          <dgm:resizeHandles val="exact"/>
        </dgm:presLayoutVars>
      </dgm:prSet>
      <dgm:spPr/>
    </dgm:pt>
    <dgm:pt modelId="{952E1F84-5DA4-4D32-85A1-917E131767CA}" type="pres">
      <dgm:prSet presAssocID="{6CCE1D1D-F87A-4F52-91B2-1EA4C447F3A9}" presName="node" presStyleLbl="node1" presStyleIdx="0" presStyleCnt="3" custLinFactNeighborX="2672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DB1C6-53B7-4B68-AA03-577E482C2EC1}" type="pres">
      <dgm:prSet presAssocID="{757A5F6B-AAA6-4C99-BEA2-CA419814C5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4D95A23-0373-4B7C-A80C-ECDD20D34FE2}" type="pres">
      <dgm:prSet presAssocID="{757A5F6B-AAA6-4C99-BEA2-CA419814C5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972908-9E0F-4CE5-A798-66BE7A776267}" type="pres">
      <dgm:prSet presAssocID="{813F92E0-D342-421C-A391-7EC5702FB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6535-47D6-43A6-8E22-2D09E66B0268}" type="pres">
      <dgm:prSet presAssocID="{90DA6B42-D26C-4795-93A5-A64430C1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5AD367-76B8-4109-B74D-1D78B8FB6EF8}" type="pres">
      <dgm:prSet presAssocID="{90DA6B42-D26C-4795-93A5-A64430C1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90743E-B0C5-47DC-9328-9BEFBB1804EC}" type="pres">
      <dgm:prSet presAssocID="{935F31C2-5A05-46B9-9D9F-F530E5C0A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4165D-2C51-4C55-83CE-E34FD4D93DCC}" srcId="{882A67F8-AA18-4ED5-9CDA-1515BA22EE95}" destId="{935F31C2-5A05-46B9-9D9F-F530E5C0A975}" srcOrd="2" destOrd="0" parTransId="{FC324782-D95F-42BB-AD15-8AD459A7C90B}" sibTransId="{2A7DFD98-0FD0-49A6-AA3D-06193C44FAEC}"/>
    <dgm:cxn modelId="{1BE2F7C5-D2FC-4E67-93C9-F75A9B91E7FE}" srcId="{882A67F8-AA18-4ED5-9CDA-1515BA22EE95}" destId="{813F92E0-D342-421C-A391-7EC5702FBA02}" srcOrd="1" destOrd="0" parTransId="{CF46F854-CD9F-424A-914F-B78656DD3F26}" sibTransId="{90DA6B42-D26C-4795-93A5-A64430C15D78}"/>
    <dgm:cxn modelId="{3D99F852-0048-4FC9-972C-E15F2287945D}" type="presOf" srcId="{882A67F8-AA18-4ED5-9CDA-1515BA22EE95}" destId="{013BF58E-7A36-4B2D-B6C9-006C283E8E5B}" srcOrd="0" destOrd="0" presId="urn:microsoft.com/office/officeart/2005/8/layout/process1"/>
    <dgm:cxn modelId="{2E5A9EAB-B568-4AD9-BCF8-2EAA5EAB9E67}" srcId="{882A67F8-AA18-4ED5-9CDA-1515BA22EE95}" destId="{6CCE1D1D-F87A-4F52-91B2-1EA4C447F3A9}" srcOrd="0" destOrd="0" parTransId="{176A51E2-507F-44C7-BC2B-C5C0789596AA}" sibTransId="{757A5F6B-AAA6-4C99-BEA2-CA419814C5D8}"/>
    <dgm:cxn modelId="{5DBDB84B-A3CA-4193-8EBC-0628531A7FC8}" type="presOf" srcId="{757A5F6B-AAA6-4C99-BEA2-CA419814C5D8}" destId="{95EDB1C6-53B7-4B68-AA03-577E482C2EC1}" srcOrd="0" destOrd="0" presId="urn:microsoft.com/office/officeart/2005/8/layout/process1"/>
    <dgm:cxn modelId="{A694FE3F-3EBD-4F65-B1F7-5FCBD1638186}" type="presOf" srcId="{90DA6B42-D26C-4795-93A5-A64430C15D78}" destId="{D68D6535-47D6-43A6-8E22-2D09E66B0268}" srcOrd="0" destOrd="0" presId="urn:microsoft.com/office/officeart/2005/8/layout/process1"/>
    <dgm:cxn modelId="{3A16D102-D94C-4B2A-B151-290D1B78DE46}" type="presOf" srcId="{813F92E0-D342-421C-A391-7EC5702FBA02}" destId="{6B972908-9E0F-4CE5-A798-66BE7A776267}" srcOrd="0" destOrd="0" presId="urn:microsoft.com/office/officeart/2005/8/layout/process1"/>
    <dgm:cxn modelId="{E600BB09-887D-4F1C-90F1-CF2199AE0349}" type="presOf" srcId="{6CCE1D1D-F87A-4F52-91B2-1EA4C447F3A9}" destId="{952E1F84-5DA4-4D32-85A1-917E131767CA}" srcOrd="0" destOrd="0" presId="urn:microsoft.com/office/officeart/2005/8/layout/process1"/>
    <dgm:cxn modelId="{D74429E9-52E2-4DCE-825D-E1DE493CA985}" type="presOf" srcId="{757A5F6B-AAA6-4C99-BEA2-CA419814C5D8}" destId="{54D95A23-0373-4B7C-A80C-ECDD20D34FE2}" srcOrd="1" destOrd="0" presId="urn:microsoft.com/office/officeart/2005/8/layout/process1"/>
    <dgm:cxn modelId="{89DEFD17-0C91-431C-BD75-D17FD67A87D8}" type="presOf" srcId="{935F31C2-5A05-46B9-9D9F-F530E5C0A975}" destId="{F290743E-B0C5-47DC-9328-9BEFBB1804EC}" srcOrd="0" destOrd="0" presId="urn:microsoft.com/office/officeart/2005/8/layout/process1"/>
    <dgm:cxn modelId="{BF4EB7F8-8F1A-453D-9D8D-848F5A118B9D}" type="presOf" srcId="{90DA6B42-D26C-4795-93A5-A64430C15D78}" destId="{A55AD367-76B8-4109-B74D-1D78B8FB6EF8}" srcOrd="1" destOrd="0" presId="urn:microsoft.com/office/officeart/2005/8/layout/process1"/>
    <dgm:cxn modelId="{8DCB6E1D-9C6C-4B16-8715-953E90527C3F}" type="presParOf" srcId="{013BF58E-7A36-4B2D-B6C9-006C283E8E5B}" destId="{952E1F84-5DA4-4D32-85A1-917E131767CA}" srcOrd="0" destOrd="0" presId="urn:microsoft.com/office/officeart/2005/8/layout/process1"/>
    <dgm:cxn modelId="{E96BC90B-FCCB-4EF5-A9CA-BE2A0806412E}" type="presParOf" srcId="{013BF58E-7A36-4B2D-B6C9-006C283E8E5B}" destId="{95EDB1C6-53B7-4B68-AA03-577E482C2EC1}" srcOrd="1" destOrd="0" presId="urn:microsoft.com/office/officeart/2005/8/layout/process1"/>
    <dgm:cxn modelId="{94781CC3-3FE8-4C0E-B81E-811A1F538517}" type="presParOf" srcId="{95EDB1C6-53B7-4B68-AA03-577E482C2EC1}" destId="{54D95A23-0373-4B7C-A80C-ECDD20D34FE2}" srcOrd="0" destOrd="0" presId="urn:microsoft.com/office/officeart/2005/8/layout/process1"/>
    <dgm:cxn modelId="{392B1E4D-59AD-4AC8-ABA6-7576BDFE286F}" type="presParOf" srcId="{013BF58E-7A36-4B2D-B6C9-006C283E8E5B}" destId="{6B972908-9E0F-4CE5-A798-66BE7A776267}" srcOrd="2" destOrd="0" presId="urn:microsoft.com/office/officeart/2005/8/layout/process1"/>
    <dgm:cxn modelId="{8B9C5DD7-7B16-4C63-90EB-D4CEE1E9CFDB}" type="presParOf" srcId="{013BF58E-7A36-4B2D-B6C9-006C283E8E5B}" destId="{D68D6535-47D6-43A6-8E22-2D09E66B0268}" srcOrd="3" destOrd="0" presId="urn:microsoft.com/office/officeart/2005/8/layout/process1"/>
    <dgm:cxn modelId="{EE13A775-2864-4E5B-BF8D-2A9258A63A41}" type="presParOf" srcId="{D68D6535-47D6-43A6-8E22-2D09E66B0268}" destId="{A55AD367-76B8-4109-B74D-1D78B8FB6EF8}" srcOrd="0" destOrd="0" presId="urn:microsoft.com/office/officeart/2005/8/layout/process1"/>
    <dgm:cxn modelId="{5110E143-2701-4DC1-839E-60E33BF9E26D}" type="presParOf" srcId="{013BF58E-7A36-4B2D-B6C9-006C283E8E5B}" destId="{F290743E-B0C5-47DC-9328-9BEFBB1804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DD5FA-D435-400F-87AD-DE1452A7B0F3}" type="doc">
      <dgm:prSet loTypeId="urn:microsoft.com/office/officeart/2005/8/layout/v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9B02FFF-CBD7-4E96-80F8-BBF30E3E4AF1}">
      <dgm:prSet phldrT="[Text]"/>
      <dgm:spPr/>
      <dgm:t>
        <a:bodyPr/>
        <a:lstStyle/>
        <a:p>
          <a:r>
            <a:rPr lang="en-US" dirty="0" err="1" smtClean="0"/>
            <a:t>Cathecholamines</a:t>
          </a:r>
          <a:r>
            <a:rPr lang="en-US" dirty="0" smtClean="0"/>
            <a:t> Increase</a:t>
          </a:r>
          <a:endParaRPr lang="en-US" dirty="0"/>
        </a:p>
      </dgm:t>
    </dgm:pt>
    <dgm:pt modelId="{693C6098-7ADE-48E4-9E9F-F263EFEA22D8}" type="parTrans" cxnId="{C0FB1AF7-07AA-42D4-850D-6316C89BDC0E}">
      <dgm:prSet/>
      <dgm:spPr/>
      <dgm:t>
        <a:bodyPr/>
        <a:lstStyle/>
        <a:p>
          <a:endParaRPr lang="en-US"/>
        </a:p>
      </dgm:t>
    </dgm:pt>
    <dgm:pt modelId="{56CC842E-B6CE-4B00-B5E8-ED9F856DC391}" type="sibTrans" cxnId="{C0FB1AF7-07AA-42D4-850D-6316C89BDC0E}">
      <dgm:prSet/>
      <dgm:spPr/>
      <dgm:t>
        <a:bodyPr/>
        <a:lstStyle/>
        <a:p>
          <a:endParaRPr lang="en-US"/>
        </a:p>
      </dgm:t>
    </dgm:pt>
    <dgm:pt modelId="{C7DC7160-B177-462A-A294-61B20DE783AE}">
      <dgm:prSet phldrT="[Text]"/>
      <dgm:spPr/>
      <dgm:t>
        <a:bodyPr anchor="ctr"/>
        <a:lstStyle/>
        <a:p>
          <a:r>
            <a:rPr lang="en-US" dirty="0" smtClean="0"/>
            <a:t>Damage to memory</a:t>
          </a:r>
          <a:endParaRPr lang="en-US" dirty="0"/>
        </a:p>
      </dgm:t>
    </dgm:pt>
    <dgm:pt modelId="{00216846-3ED9-44D9-8F7A-434C9FE78516}" type="parTrans" cxnId="{4DF43394-6563-45DA-9D80-0E6DE95FE398}">
      <dgm:prSet/>
      <dgm:spPr/>
      <dgm:t>
        <a:bodyPr/>
        <a:lstStyle/>
        <a:p>
          <a:endParaRPr lang="en-US"/>
        </a:p>
      </dgm:t>
    </dgm:pt>
    <dgm:pt modelId="{D233714F-8013-491C-9487-37FF82DD52A4}" type="sibTrans" cxnId="{4DF43394-6563-45DA-9D80-0E6DE95FE398}">
      <dgm:prSet/>
      <dgm:spPr/>
      <dgm:t>
        <a:bodyPr/>
        <a:lstStyle/>
        <a:p>
          <a:endParaRPr lang="en-US"/>
        </a:p>
      </dgm:t>
    </dgm:pt>
    <dgm:pt modelId="{B3DBA5B9-CA7C-4CBA-9D6F-AFF1A2E42208}">
      <dgm:prSet phldrT="[Text]"/>
      <dgm:spPr/>
      <dgm:t>
        <a:bodyPr anchor="ctr"/>
        <a:lstStyle/>
        <a:p>
          <a:r>
            <a:rPr lang="en-US" dirty="0" smtClean="0"/>
            <a:t>Impairs rational thought</a:t>
          </a:r>
          <a:endParaRPr lang="en-US" dirty="0"/>
        </a:p>
      </dgm:t>
    </dgm:pt>
    <dgm:pt modelId="{0457CD19-AD1D-4887-87DF-5EC0737DC805}" type="parTrans" cxnId="{BD9A0958-2ECB-4DFA-B87A-2D148B2CD835}">
      <dgm:prSet/>
      <dgm:spPr/>
      <dgm:t>
        <a:bodyPr/>
        <a:lstStyle/>
        <a:p>
          <a:endParaRPr lang="en-US"/>
        </a:p>
      </dgm:t>
    </dgm:pt>
    <dgm:pt modelId="{2C63AC6F-336E-4585-9030-F59912FDB5BC}" type="sibTrans" cxnId="{BD9A0958-2ECB-4DFA-B87A-2D148B2CD835}">
      <dgm:prSet/>
      <dgm:spPr/>
      <dgm:t>
        <a:bodyPr/>
        <a:lstStyle/>
        <a:p>
          <a:endParaRPr lang="en-US"/>
        </a:p>
      </dgm:t>
    </dgm:pt>
    <dgm:pt modelId="{8CBBCD17-DB16-4B51-B463-D36F0843D409}">
      <dgm:prSet phldrT="[Text]"/>
      <dgm:spPr/>
      <dgm:t>
        <a:bodyPr/>
        <a:lstStyle/>
        <a:p>
          <a:r>
            <a:rPr lang="en-US" dirty="0" err="1" smtClean="0"/>
            <a:t>Corticosteriods</a:t>
          </a:r>
          <a:r>
            <a:rPr lang="en-US" dirty="0" smtClean="0"/>
            <a:t> Decrease</a:t>
          </a:r>
          <a:endParaRPr lang="en-US" dirty="0"/>
        </a:p>
      </dgm:t>
    </dgm:pt>
    <dgm:pt modelId="{BF9BF3D5-17C2-44CD-AE34-4760041F5ABE}" type="parTrans" cxnId="{2698F9B1-A895-4999-9D37-FA18D8355CAF}">
      <dgm:prSet/>
      <dgm:spPr/>
      <dgm:t>
        <a:bodyPr/>
        <a:lstStyle/>
        <a:p>
          <a:endParaRPr lang="en-US"/>
        </a:p>
      </dgm:t>
    </dgm:pt>
    <dgm:pt modelId="{C709C854-46BE-4E38-9315-D33F37758B93}" type="sibTrans" cxnId="{2698F9B1-A895-4999-9D37-FA18D8355CAF}">
      <dgm:prSet/>
      <dgm:spPr/>
      <dgm:t>
        <a:bodyPr/>
        <a:lstStyle/>
        <a:p>
          <a:endParaRPr lang="en-US"/>
        </a:p>
      </dgm:t>
    </dgm:pt>
    <dgm:pt modelId="{7FF64AA9-A916-41D0-8B3A-97CD28994C19}">
      <dgm:prSet phldrT="[Text]"/>
      <dgm:spPr/>
      <dgm:t>
        <a:bodyPr anchor="ctr"/>
        <a:lstStyle/>
        <a:p>
          <a:r>
            <a:rPr lang="en-US" dirty="0" smtClean="0"/>
            <a:t>Reduces energy available</a:t>
          </a:r>
          <a:endParaRPr lang="en-US" dirty="0"/>
        </a:p>
      </dgm:t>
    </dgm:pt>
    <dgm:pt modelId="{63D3804F-AB7B-454D-8E40-D33A442D3309}" type="parTrans" cxnId="{888833E6-C0A5-474F-901F-E2E25D6660BB}">
      <dgm:prSet/>
      <dgm:spPr/>
      <dgm:t>
        <a:bodyPr/>
        <a:lstStyle/>
        <a:p>
          <a:endParaRPr lang="en-US"/>
        </a:p>
      </dgm:t>
    </dgm:pt>
    <dgm:pt modelId="{3CD26431-356F-4BFE-8F10-A14B887474F5}" type="sibTrans" cxnId="{888833E6-C0A5-474F-901F-E2E25D6660BB}">
      <dgm:prSet/>
      <dgm:spPr/>
      <dgm:t>
        <a:bodyPr/>
        <a:lstStyle/>
        <a:p>
          <a:endParaRPr lang="en-US"/>
        </a:p>
      </dgm:t>
    </dgm:pt>
    <dgm:pt modelId="{4CA32D32-7C9A-45A4-BC16-F2A82E0FC848}">
      <dgm:prSet/>
      <dgm:spPr/>
      <dgm:t>
        <a:bodyPr/>
        <a:lstStyle/>
        <a:p>
          <a:r>
            <a:rPr lang="en-US" dirty="0" err="1" smtClean="0"/>
            <a:t>Opiods</a:t>
          </a:r>
          <a:r>
            <a:rPr lang="en-US" dirty="0" smtClean="0"/>
            <a:t>     Increase</a:t>
          </a:r>
          <a:endParaRPr lang="en-US" dirty="0"/>
        </a:p>
      </dgm:t>
    </dgm:pt>
    <dgm:pt modelId="{0459421C-FEFE-48B8-AAAE-39D004AF3831}" type="parTrans" cxnId="{94FED25B-9EAA-423E-AD5E-2AF29A2A34DF}">
      <dgm:prSet/>
      <dgm:spPr/>
      <dgm:t>
        <a:bodyPr/>
        <a:lstStyle/>
        <a:p>
          <a:endParaRPr lang="en-US"/>
        </a:p>
      </dgm:t>
    </dgm:pt>
    <dgm:pt modelId="{90BF82C1-2E5B-42D6-8653-0D4E0CA729FF}" type="sibTrans" cxnId="{94FED25B-9EAA-423E-AD5E-2AF29A2A34DF}">
      <dgm:prSet/>
      <dgm:spPr/>
      <dgm:t>
        <a:bodyPr/>
        <a:lstStyle/>
        <a:p>
          <a:endParaRPr lang="en-US"/>
        </a:p>
      </dgm:t>
    </dgm:pt>
    <dgm:pt modelId="{562A5198-2E8F-4712-9599-0E03524EFDBB}">
      <dgm:prSet/>
      <dgm:spPr/>
      <dgm:t>
        <a:bodyPr anchor="ctr"/>
        <a:lstStyle/>
        <a:p>
          <a:r>
            <a:rPr lang="en-US" dirty="0" smtClean="0"/>
            <a:t>Causes flat affect</a:t>
          </a:r>
          <a:endParaRPr lang="en-US" dirty="0"/>
        </a:p>
      </dgm:t>
    </dgm:pt>
    <dgm:pt modelId="{451987B1-274E-4377-8A88-43EDF17A34B2}" type="parTrans" cxnId="{AC151651-CB30-411C-8A78-CE8CE4C6702C}">
      <dgm:prSet/>
      <dgm:spPr/>
      <dgm:t>
        <a:bodyPr/>
        <a:lstStyle/>
        <a:p>
          <a:endParaRPr lang="en-US"/>
        </a:p>
      </dgm:t>
    </dgm:pt>
    <dgm:pt modelId="{C10939BB-E1CD-4F52-AE0B-B89248C495DA}" type="sibTrans" cxnId="{AC151651-CB30-411C-8A78-CE8CE4C6702C}">
      <dgm:prSet/>
      <dgm:spPr/>
      <dgm:t>
        <a:bodyPr/>
        <a:lstStyle/>
        <a:p>
          <a:endParaRPr lang="en-US"/>
        </a:p>
      </dgm:t>
    </dgm:pt>
    <dgm:pt modelId="{DB2A8888-FE0F-4900-90FF-FE114D634C16}">
      <dgm:prSet phldrT="[Text]"/>
      <dgm:spPr/>
      <dgm:t>
        <a:bodyPr anchor="ctr"/>
        <a:lstStyle/>
        <a:p>
          <a:r>
            <a:rPr lang="en-US" dirty="0" smtClean="0"/>
            <a:t>Impair immune functioning</a:t>
          </a:r>
          <a:endParaRPr lang="en-US" dirty="0"/>
        </a:p>
      </dgm:t>
    </dgm:pt>
    <dgm:pt modelId="{CA5F95AA-AE49-456C-9225-435FFC20267B}" type="parTrans" cxnId="{C6F2F72D-4B28-46F2-9DBC-5386AC486511}">
      <dgm:prSet/>
      <dgm:spPr/>
      <dgm:t>
        <a:bodyPr/>
        <a:lstStyle/>
        <a:p>
          <a:endParaRPr lang="en-US"/>
        </a:p>
      </dgm:t>
    </dgm:pt>
    <dgm:pt modelId="{6F76A960-DCA1-4C8A-86BE-26C4596D6E3F}" type="sibTrans" cxnId="{C6F2F72D-4B28-46F2-9DBC-5386AC486511}">
      <dgm:prSet/>
      <dgm:spPr/>
      <dgm:t>
        <a:bodyPr/>
        <a:lstStyle/>
        <a:p>
          <a:endParaRPr lang="en-US"/>
        </a:p>
      </dgm:t>
    </dgm:pt>
    <dgm:pt modelId="{C2837702-67BE-4969-86DA-8D1536610747}" type="pres">
      <dgm:prSet presAssocID="{38EDD5FA-D435-400F-87AD-DE1452A7B0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BBEA5E-B301-4690-8BE9-A2D97F9A922A}" type="pres">
      <dgm:prSet presAssocID="{B9B02FFF-CBD7-4E96-80F8-BBF30E3E4AF1}" presName="linNode" presStyleCnt="0"/>
      <dgm:spPr/>
      <dgm:t>
        <a:bodyPr/>
        <a:lstStyle/>
        <a:p>
          <a:endParaRPr lang="en-US"/>
        </a:p>
      </dgm:t>
    </dgm:pt>
    <dgm:pt modelId="{3CC9EDF7-7CB2-4ABA-B321-1A1EF9B377C0}" type="pres">
      <dgm:prSet presAssocID="{B9B02FFF-CBD7-4E96-80F8-BBF30E3E4AF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0FB42-8B76-43AC-B4E4-5BC59DA01799}" type="pres">
      <dgm:prSet presAssocID="{B9B02FFF-CBD7-4E96-80F8-BBF30E3E4AF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14E4B-2C79-48C6-B3EF-35FB02FEE0C7}" type="pres">
      <dgm:prSet presAssocID="{56CC842E-B6CE-4B00-B5E8-ED9F856DC391}" presName="spacing" presStyleCnt="0"/>
      <dgm:spPr/>
      <dgm:t>
        <a:bodyPr/>
        <a:lstStyle/>
        <a:p>
          <a:endParaRPr lang="en-US"/>
        </a:p>
      </dgm:t>
    </dgm:pt>
    <dgm:pt modelId="{6599C6F5-F856-40F8-BC1D-EA1E72059F93}" type="pres">
      <dgm:prSet presAssocID="{8CBBCD17-DB16-4B51-B463-D36F0843D409}" presName="linNode" presStyleCnt="0"/>
      <dgm:spPr/>
      <dgm:t>
        <a:bodyPr/>
        <a:lstStyle/>
        <a:p>
          <a:endParaRPr lang="en-US"/>
        </a:p>
      </dgm:t>
    </dgm:pt>
    <dgm:pt modelId="{477BE9F2-1C9A-41F7-9CA3-5BFECD1E873D}" type="pres">
      <dgm:prSet presAssocID="{8CBBCD17-DB16-4B51-B463-D36F0843D409}" presName="parentShp" presStyleLbl="node1" presStyleIdx="1" presStyleCnt="3" custLinFactY="2351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4C335-3C6A-44C7-B3ED-9FE41E617774}" type="pres">
      <dgm:prSet presAssocID="{8CBBCD17-DB16-4B51-B463-D36F0843D409}" presName="childShp" presStyleLbl="bgAccFollowNode1" presStyleIdx="1" presStyleCnt="3" custLinFactY="1486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9328B-147B-449F-9C57-E3A0AAA72621}" type="pres">
      <dgm:prSet presAssocID="{C709C854-46BE-4E38-9315-D33F37758B93}" presName="spacing" presStyleCnt="0"/>
      <dgm:spPr/>
      <dgm:t>
        <a:bodyPr/>
        <a:lstStyle/>
        <a:p>
          <a:endParaRPr lang="en-US"/>
        </a:p>
      </dgm:t>
    </dgm:pt>
    <dgm:pt modelId="{B9C8C8AC-18A8-49D1-AA22-875EE8B6BDF1}" type="pres">
      <dgm:prSet presAssocID="{4CA32D32-7C9A-45A4-BC16-F2A82E0FC848}" presName="linNode" presStyleCnt="0"/>
      <dgm:spPr/>
      <dgm:t>
        <a:bodyPr/>
        <a:lstStyle/>
        <a:p>
          <a:endParaRPr lang="en-US"/>
        </a:p>
      </dgm:t>
    </dgm:pt>
    <dgm:pt modelId="{66448F44-5E31-4B94-B280-CF6B428217EB}" type="pres">
      <dgm:prSet presAssocID="{4CA32D32-7C9A-45A4-BC16-F2A82E0FC848}" presName="parentShp" presStyleLbl="node1" presStyleIdx="2" presStyleCnt="3" custLinFactY="-7568" custLinFactNeighborX="-208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91EF6-E165-4342-A910-E35050661E31}" type="pres">
      <dgm:prSet presAssocID="{4CA32D32-7C9A-45A4-BC16-F2A82E0FC848}" presName="childShp" presStyleLbl="bgAccFollowNode1" presStyleIdx="2" presStyleCnt="3" custLinFactY="-7568" custLinFactNeighborX="31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043C5-CA52-4EBE-A4AD-D7962F8AC92B}" type="presOf" srcId="{B3DBA5B9-CA7C-4CBA-9D6F-AFF1A2E42208}" destId="{0AC0FB42-8B76-43AC-B4E4-5BC59DA01799}" srcOrd="0" destOrd="1" presId="urn:microsoft.com/office/officeart/2005/8/layout/vList6"/>
    <dgm:cxn modelId="{C0FB1AF7-07AA-42D4-850D-6316C89BDC0E}" srcId="{38EDD5FA-D435-400F-87AD-DE1452A7B0F3}" destId="{B9B02FFF-CBD7-4E96-80F8-BBF30E3E4AF1}" srcOrd="0" destOrd="0" parTransId="{693C6098-7ADE-48E4-9E9F-F263EFEA22D8}" sibTransId="{56CC842E-B6CE-4B00-B5E8-ED9F856DC391}"/>
    <dgm:cxn modelId="{C6F2F72D-4B28-46F2-9DBC-5386AC486511}" srcId="{8CBBCD17-DB16-4B51-B463-D36F0843D409}" destId="{DB2A8888-FE0F-4900-90FF-FE114D634C16}" srcOrd="1" destOrd="0" parTransId="{CA5F95AA-AE49-456C-9225-435FFC20267B}" sibTransId="{6F76A960-DCA1-4C8A-86BE-26C4596D6E3F}"/>
    <dgm:cxn modelId="{720CF723-B5EC-4E39-827B-348BEE4E7C2B}" type="presOf" srcId="{C7DC7160-B177-462A-A294-61B20DE783AE}" destId="{0AC0FB42-8B76-43AC-B4E4-5BC59DA01799}" srcOrd="0" destOrd="0" presId="urn:microsoft.com/office/officeart/2005/8/layout/vList6"/>
    <dgm:cxn modelId="{453C6305-29B2-4C2E-8502-47591ADBAA74}" type="presOf" srcId="{8CBBCD17-DB16-4B51-B463-D36F0843D409}" destId="{477BE9F2-1C9A-41F7-9CA3-5BFECD1E873D}" srcOrd="0" destOrd="0" presId="urn:microsoft.com/office/officeart/2005/8/layout/vList6"/>
    <dgm:cxn modelId="{888833E6-C0A5-474F-901F-E2E25D6660BB}" srcId="{8CBBCD17-DB16-4B51-B463-D36F0843D409}" destId="{7FF64AA9-A916-41D0-8B3A-97CD28994C19}" srcOrd="0" destOrd="0" parTransId="{63D3804F-AB7B-454D-8E40-D33A442D3309}" sibTransId="{3CD26431-356F-4BFE-8F10-A14B887474F5}"/>
    <dgm:cxn modelId="{077D9EBC-7990-44BB-86B0-DE392050BE65}" type="presOf" srcId="{4CA32D32-7C9A-45A4-BC16-F2A82E0FC848}" destId="{66448F44-5E31-4B94-B280-CF6B428217EB}" srcOrd="0" destOrd="0" presId="urn:microsoft.com/office/officeart/2005/8/layout/vList6"/>
    <dgm:cxn modelId="{94FED25B-9EAA-423E-AD5E-2AF29A2A34DF}" srcId="{38EDD5FA-D435-400F-87AD-DE1452A7B0F3}" destId="{4CA32D32-7C9A-45A4-BC16-F2A82E0FC848}" srcOrd="2" destOrd="0" parTransId="{0459421C-FEFE-48B8-AAAE-39D004AF3831}" sibTransId="{90BF82C1-2E5B-42D6-8653-0D4E0CA729FF}"/>
    <dgm:cxn modelId="{4DF43394-6563-45DA-9D80-0E6DE95FE398}" srcId="{B9B02FFF-CBD7-4E96-80F8-BBF30E3E4AF1}" destId="{C7DC7160-B177-462A-A294-61B20DE783AE}" srcOrd="0" destOrd="0" parTransId="{00216846-3ED9-44D9-8F7A-434C9FE78516}" sibTransId="{D233714F-8013-491C-9487-37FF82DD52A4}"/>
    <dgm:cxn modelId="{870FD403-A4EF-4B3E-8B0E-B2A1BC15B37F}" type="presOf" srcId="{B9B02FFF-CBD7-4E96-80F8-BBF30E3E4AF1}" destId="{3CC9EDF7-7CB2-4ABA-B321-1A1EF9B377C0}" srcOrd="0" destOrd="0" presId="urn:microsoft.com/office/officeart/2005/8/layout/vList6"/>
    <dgm:cxn modelId="{58CEC44F-9138-4046-A34B-39DC80CE0374}" type="presOf" srcId="{38EDD5FA-D435-400F-87AD-DE1452A7B0F3}" destId="{C2837702-67BE-4969-86DA-8D1536610747}" srcOrd="0" destOrd="0" presId="urn:microsoft.com/office/officeart/2005/8/layout/vList6"/>
    <dgm:cxn modelId="{2698F9B1-A895-4999-9D37-FA18D8355CAF}" srcId="{38EDD5FA-D435-400F-87AD-DE1452A7B0F3}" destId="{8CBBCD17-DB16-4B51-B463-D36F0843D409}" srcOrd="1" destOrd="0" parTransId="{BF9BF3D5-17C2-44CD-AE34-4760041F5ABE}" sibTransId="{C709C854-46BE-4E38-9315-D33F37758B93}"/>
    <dgm:cxn modelId="{A0EA7A0F-F156-4EFE-A2EE-CFEE53F3DE25}" type="presOf" srcId="{7FF64AA9-A916-41D0-8B3A-97CD28994C19}" destId="{CF14C335-3C6A-44C7-B3ED-9FE41E617774}" srcOrd="0" destOrd="0" presId="urn:microsoft.com/office/officeart/2005/8/layout/vList6"/>
    <dgm:cxn modelId="{73D4CFB0-D940-4BA3-9756-6074287C4A4A}" type="presOf" srcId="{DB2A8888-FE0F-4900-90FF-FE114D634C16}" destId="{CF14C335-3C6A-44C7-B3ED-9FE41E617774}" srcOrd="0" destOrd="1" presId="urn:microsoft.com/office/officeart/2005/8/layout/vList6"/>
    <dgm:cxn modelId="{BD9A0958-2ECB-4DFA-B87A-2D148B2CD835}" srcId="{B9B02FFF-CBD7-4E96-80F8-BBF30E3E4AF1}" destId="{B3DBA5B9-CA7C-4CBA-9D6F-AFF1A2E42208}" srcOrd="1" destOrd="0" parTransId="{0457CD19-AD1D-4887-87DF-5EC0737DC805}" sibTransId="{2C63AC6F-336E-4585-9030-F59912FDB5BC}"/>
    <dgm:cxn modelId="{AC151651-CB30-411C-8A78-CE8CE4C6702C}" srcId="{4CA32D32-7C9A-45A4-BC16-F2A82E0FC848}" destId="{562A5198-2E8F-4712-9599-0E03524EFDBB}" srcOrd="0" destOrd="0" parTransId="{451987B1-274E-4377-8A88-43EDF17A34B2}" sibTransId="{C10939BB-E1CD-4F52-AE0B-B89248C495DA}"/>
    <dgm:cxn modelId="{29CA2E7B-CD99-48B6-99C2-5A30C8125311}" type="presOf" srcId="{562A5198-2E8F-4712-9599-0E03524EFDBB}" destId="{3A991EF6-E165-4342-A910-E35050661E31}" srcOrd="0" destOrd="0" presId="urn:microsoft.com/office/officeart/2005/8/layout/vList6"/>
    <dgm:cxn modelId="{C5F07F1A-8E5F-447E-95BE-A9D307664BA9}" type="presParOf" srcId="{C2837702-67BE-4969-86DA-8D1536610747}" destId="{D9BBEA5E-B301-4690-8BE9-A2D97F9A922A}" srcOrd="0" destOrd="0" presId="urn:microsoft.com/office/officeart/2005/8/layout/vList6"/>
    <dgm:cxn modelId="{B9702D2F-8352-4347-8791-0B52CB02370D}" type="presParOf" srcId="{D9BBEA5E-B301-4690-8BE9-A2D97F9A922A}" destId="{3CC9EDF7-7CB2-4ABA-B321-1A1EF9B377C0}" srcOrd="0" destOrd="0" presId="urn:microsoft.com/office/officeart/2005/8/layout/vList6"/>
    <dgm:cxn modelId="{42E37133-E7D8-4217-B731-83901B0CB09C}" type="presParOf" srcId="{D9BBEA5E-B301-4690-8BE9-A2D97F9A922A}" destId="{0AC0FB42-8B76-43AC-B4E4-5BC59DA01799}" srcOrd="1" destOrd="0" presId="urn:microsoft.com/office/officeart/2005/8/layout/vList6"/>
    <dgm:cxn modelId="{1DA76B48-6183-4C53-88F3-27C6B8EA5158}" type="presParOf" srcId="{C2837702-67BE-4969-86DA-8D1536610747}" destId="{ED414E4B-2C79-48C6-B3EF-35FB02FEE0C7}" srcOrd="1" destOrd="0" presId="urn:microsoft.com/office/officeart/2005/8/layout/vList6"/>
    <dgm:cxn modelId="{2248E51A-5A30-44C0-85D9-5AC52E4EF038}" type="presParOf" srcId="{C2837702-67BE-4969-86DA-8D1536610747}" destId="{6599C6F5-F856-40F8-BC1D-EA1E72059F93}" srcOrd="2" destOrd="0" presId="urn:microsoft.com/office/officeart/2005/8/layout/vList6"/>
    <dgm:cxn modelId="{8B4F71C9-0F1E-4EC2-8C66-F12B8A17B0B7}" type="presParOf" srcId="{6599C6F5-F856-40F8-BC1D-EA1E72059F93}" destId="{477BE9F2-1C9A-41F7-9CA3-5BFECD1E873D}" srcOrd="0" destOrd="0" presId="urn:microsoft.com/office/officeart/2005/8/layout/vList6"/>
    <dgm:cxn modelId="{3FF70E47-9E45-4897-8749-3B51412F6BD4}" type="presParOf" srcId="{6599C6F5-F856-40F8-BC1D-EA1E72059F93}" destId="{CF14C335-3C6A-44C7-B3ED-9FE41E617774}" srcOrd="1" destOrd="0" presId="urn:microsoft.com/office/officeart/2005/8/layout/vList6"/>
    <dgm:cxn modelId="{091D9131-BF10-4206-A0E1-A3B1D00CFE61}" type="presParOf" srcId="{C2837702-67BE-4969-86DA-8D1536610747}" destId="{E889328B-147B-449F-9C57-E3A0AAA72621}" srcOrd="3" destOrd="0" presId="urn:microsoft.com/office/officeart/2005/8/layout/vList6"/>
    <dgm:cxn modelId="{F0EEF037-516C-46C0-A9E3-94F3F1774B1B}" type="presParOf" srcId="{C2837702-67BE-4969-86DA-8D1536610747}" destId="{B9C8C8AC-18A8-49D1-AA22-875EE8B6BDF1}" srcOrd="4" destOrd="0" presId="urn:microsoft.com/office/officeart/2005/8/layout/vList6"/>
    <dgm:cxn modelId="{FD486A31-C35F-4A21-8476-2B755AA61BAE}" type="presParOf" srcId="{B9C8C8AC-18A8-49D1-AA22-875EE8B6BDF1}" destId="{66448F44-5E31-4B94-B280-CF6B428217EB}" srcOrd="0" destOrd="0" presId="urn:microsoft.com/office/officeart/2005/8/layout/vList6"/>
    <dgm:cxn modelId="{65946AC9-B134-4A65-80BE-C5145DC22FEB}" type="presParOf" srcId="{B9C8C8AC-18A8-49D1-AA22-875EE8B6BDF1}" destId="{3A991EF6-E165-4342-A910-E35050661E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A67F8-AA18-4ED5-9CDA-1515BA22EE95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</dgm:pt>
    <dgm:pt modelId="{6CCE1D1D-F87A-4F52-91B2-1EA4C447F3A9}">
      <dgm:prSet phldrT="[Text]" custT="1"/>
      <dgm:spPr/>
      <dgm:t>
        <a:bodyPr/>
        <a:lstStyle/>
        <a:p>
          <a:r>
            <a:rPr lang="en-US" sz="2200" dirty="0" err="1" smtClean="0"/>
            <a:t>Amygdala</a:t>
          </a:r>
          <a:r>
            <a:rPr lang="en-US" sz="2200" dirty="0" smtClean="0"/>
            <a:t> Detects Threat</a:t>
          </a:r>
          <a:endParaRPr lang="en-US" sz="2200" dirty="0"/>
        </a:p>
      </dgm:t>
    </dgm:pt>
    <dgm:pt modelId="{176A51E2-507F-44C7-BC2B-C5C0789596AA}" type="parTrans" cxnId="{2E5A9EAB-B568-4AD9-BCF8-2EAA5EAB9E67}">
      <dgm:prSet/>
      <dgm:spPr/>
      <dgm:t>
        <a:bodyPr/>
        <a:lstStyle/>
        <a:p>
          <a:endParaRPr lang="en-US"/>
        </a:p>
      </dgm:t>
    </dgm:pt>
    <dgm:pt modelId="{757A5F6B-AAA6-4C99-BEA2-CA419814C5D8}" type="sibTrans" cxnId="{2E5A9EAB-B568-4AD9-BCF8-2EAA5EAB9E67}">
      <dgm:prSet/>
      <dgm:spPr/>
      <dgm:t>
        <a:bodyPr/>
        <a:lstStyle/>
        <a:p>
          <a:endParaRPr lang="en-US"/>
        </a:p>
      </dgm:t>
    </dgm:pt>
    <dgm:pt modelId="{813F92E0-D342-421C-A391-7EC5702FBA02}">
      <dgm:prSet phldrT="[Text]" custT="1"/>
      <dgm:spPr/>
      <dgm:t>
        <a:bodyPr/>
        <a:lstStyle/>
        <a:p>
          <a:r>
            <a:rPr lang="en-US" sz="2200" dirty="0" smtClean="0"/>
            <a:t>Activates  Hypothalamus</a:t>
          </a:r>
          <a:endParaRPr lang="en-US" sz="2200" dirty="0"/>
        </a:p>
      </dgm:t>
    </dgm:pt>
    <dgm:pt modelId="{CF46F854-CD9F-424A-914F-B78656DD3F26}" type="parTrans" cxnId="{1BE2F7C5-D2FC-4E67-93C9-F75A9B91E7FE}">
      <dgm:prSet/>
      <dgm:spPr/>
      <dgm:t>
        <a:bodyPr/>
        <a:lstStyle/>
        <a:p>
          <a:endParaRPr lang="en-US"/>
        </a:p>
      </dgm:t>
    </dgm:pt>
    <dgm:pt modelId="{90DA6B42-D26C-4795-93A5-A64430C15D78}" type="sibTrans" cxnId="{1BE2F7C5-D2FC-4E67-93C9-F75A9B91E7FE}">
      <dgm:prSet/>
      <dgm:spPr/>
      <dgm:t>
        <a:bodyPr/>
        <a:lstStyle/>
        <a:p>
          <a:endParaRPr lang="en-US"/>
        </a:p>
      </dgm:t>
    </dgm:pt>
    <dgm:pt modelId="{935F31C2-5A05-46B9-9D9F-F530E5C0A975}">
      <dgm:prSet phldrT="[Text]" custT="1"/>
      <dgm:spPr/>
      <dgm:t>
        <a:bodyPr/>
        <a:lstStyle/>
        <a:p>
          <a:r>
            <a:rPr lang="en-US" sz="2000" dirty="0" smtClean="0"/>
            <a:t> HPA Axis Kicks In</a:t>
          </a:r>
        </a:p>
        <a:p>
          <a:r>
            <a:rPr lang="en-US" sz="2000" dirty="0" smtClean="0"/>
            <a:t> Hormonal Flood</a:t>
          </a:r>
          <a:endParaRPr lang="en-US" sz="2200" b="1" dirty="0"/>
        </a:p>
      </dgm:t>
    </dgm:pt>
    <dgm:pt modelId="{FC324782-D95F-42BB-AD15-8AD459A7C90B}" type="parTrans" cxnId="{FC54165D-2C51-4C55-83CE-E34FD4D93DCC}">
      <dgm:prSet/>
      <dgm:spPr/>
      <dgm:t>
        <a:bodyPr/>
        <a:lstStyle/>
        <a:p>
          <a:endParaRPr lang="en-US"/>
        </a:p>
      </dgm:t>
    </dgm:pt>
    <dgm:pt modelId="{2A7DFD98-0FD0-49A6-AA3D-06193C44FAEC}" type="sibTrans" cxnId="{FC54165D-2C51-4C55-83CE-E34FD4D93DCC}">
      <dgm:prSet/>
      <dgm:spPr/>
      <dgm:t>
        <a:bodyPr/>
        <a:lstStyle/>
        <a:p>
          <a:endParaRPr lang="en-US"/>
        </a:p>
      </dgm:t>
    </dgm:pt>
    <dgm:pt modelId="{013BF58E-7A36-4B2D-B6C9-006C283E8E5B}" type="pres">
      <dgm:prSet presAssocID="{882A67F8-AA18-4ED5-9CDA-1515BA22EE95}" presName="Name0" presStyleCnt="0">
        <dgm:presLayoutVars>
          <dgm:dir/>
          <dgm:resizeHandles val="exact"/>
        </dgm:presLayoutVars>
      </dgm:prSet>
      <dgm:spPr/>
    </dgm:pt>
    <dgm:pt modelId="{952E1F84-5DA4-4D32-85A1-917E131767CA}" type="pres">
      <dgm:prSet presAssocID="{6CCE1D1D-F87A-4F52-91B2-1EA4C447F3A9}" presName="node" presStyleLbl="node1" presStyleIdx="0" presStyleCnt="3" custLinFactNeighborX="2672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DB1C6-53B7-4B68-AA03-577E482C2EC1}" type="pres">
      <dgm:prSet presAssocID="{757A5F6B-AAA6-4C99-BEA2-CA419814C5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4D95A23-0373-4B7C-A80C-ECDD20D34FE2}" type="pres">
      <dgm:prSet presAssocID="{757A5F6B-AAA6-4C99-BEA2-CA419814C5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972908-9E0F-4CE5-A798-66BE7A776267}" type="pres">
      <dgm:prSet presAssocID="{813F92E0-D342-421C-A391-7EC5702FB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6535-47D6-43A6-8E22-2D09E66B0268}" type="pres">
      <dgm:prSet presAssocID="{90DA6B42-D26C-4795-93A5-A64430C1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5AD367-76B8-4109-B74D-1D78B8FB6EF8}" type="pres">
      <dgm:prSet presAssocID="{90DA6B42-D26C-4795-93A5-A64430C1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90743E-B0C5-47DC-9328-9BEFBB1804EC}" type="pres">
      <dgm:prSet presAssocID="{935F31C2-5A05-46B9-9D9F-F530E5C0A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80882-85A9-42D8-AAC8-68FCECC0E2C7}" type="presOf" srcId="{90DA6B42-D26C-4795-93A5-A64430C15D78}" destId="{A55AD367-76B8-4109-B74D-1D78B8FB6EF8}" srcOrd="1" destOrd="0" presId="urn:microsoft.com/office/officeart/2005/8/layout/process1"/>
    <dgm:cxn modelId="{BE010490-B1DC-46E2-8A67-9D8EA96CD7D9}" type="presOf" srcId="{882A67F8-AA18-4ED5-9CDA-1515BA22EE95}" destId="{013BF58E-7A36-4B2D-B6C9-006C283E8E5B}" srcOrd="0" destOrd="0" presId="urn:microsoft.com/office/officeart/2005/8/layout/process1"/>
    <dgm:cxn modelId="{5F10ED34-55D5-46C2-A42A-B6E87E9A2CE7}" type="presOf" srcId="{757A5F6B-AAA6-4C99-BEA2-CA419814C5D8}" destId="{95EDB1C6-53B7-4B68-AA03-577E482C2EC1}" srcOrd="0" destOrd="0" presId="urn:microsoft.com/office/officeart/2005/8/layout/process1"/>
    <dgm:cxn modelId="{9BE1BB50-D3F1-4177-9489-E59E4720650A}" type="presOf" srcId="{935F31C2-5A05-46B9-9D9F-F530E5C0A975}" destId="{F290743E-B0C5-47DC-9328-9BEFBB1804EC}" srcOrd="0" destOrd="0" presId="urn:microsoft.com/office/officeart/2005/8/layout/process1"/>
    <dgm:cxn modelId="{413BA971-ACCE-4E7D-97E5-33A83EC9D08F}" type="presOf" srcId="{6CCE1D1D-F87A-4F52-91B2-1EA4C447F3A9}" destId="{952E1F84-5DA4-4D32-85A1-917E131767CA}" srcOrd="0" destOrd="0" presId="urn:microsoft.com/office/officeart/2005/8/layout/process1"/>
    <dgm:cxn modelId="{D784FDEA-A329-4DA7-AF05-F2F195DD445E}" type="presOf" srcId="{90DA6B42-D26C-4795-93A5-A64430C15D78}" destId="{D68D6535-47D6-43A6-8E22-2D09E66B0268}" srcOrd="0" destOrd="0" presId="urn:microsoft.com/office/officeart/2005/8/layout/process1"/>
    <dgm:cxn modelId="{FC54165D-2C51-4C55-83CE-E34FD4D93DCC}" srcId="{882A67F8-AA18-4ED5-9CDA-1515BA22EE95}" destId="{935F31C2-5A05-46B9-9D9F-F530E5C0A975}" srcOrd="2" destOrd="0" parTransId="{FC324782-D95F-42BB-AD15-8AD459A7C90B}" sibTransId="{2A7DFD98-0FD0-49A6-AA3D-06193C44FAEC}"/>
    <dgm:cxn modelId="{1BE2F7C5-D2FC-4E67-93C9-F75A9B91E7FE}" srcId="{882A67F8-AA18-4ED5-9CDA-1515BA22EE95}" destId="{813F92E0-D342-421C-A391-7EC5702FBA02}" srcOrd="1" destOrd="0" parTransId="{CF46F854-CD9F-424A-914F-B78656DD3F26}" sibTransId="{90DA6B42-D26C-4795-93A5-A64430C15D78}"/>
    <dgm:cxn modelId="{BB9A15BF-E442-4AAF-897A-25DF2B910761}" type="presOf" srcId="{813F92E0-D342-421C-A391-7EC5702FBA02}" destId="{6B972908-9E0F-4CE5-A798-66BE7A776267}" srcOrd="0" destOrd="0" presId="urn:microsoft.com/office/officeart/2005/8/layout/process1"/>
    <dgm:cxn modelId="{73E27F49-7280-4AE5-9A25-E86FDDFF6A27}" type="presOf" srcId="{757A5F6B-AAA6-4C99-BEA2-CA419814C5D8}" destId="{54D95A23-0373-4B7C-A80C-ECDD20D34FE2}" srcOrd="1" destOrd="0" presId="urn:microsoft.com/office/officeart/2005/8/layout/process1"/>
    <dgm:cxn modelId="{2E5A9EAB-B568-4AD9-BCF8-2EAA5EAB9E67}" srcId="{882A67F8-AA18-4ED5-9CDA-1515BA22EE95}" destId="{6CCE1D1D-F87A-4F52-91B2-1EA4C447F3A9}" srcOrd="0" destOrd="0" parTransId="{176A51E2-507F-44C7-BC2B-C5C0789596AA}" sibTransId="{757A5F6B-AAA6-4C99-BEA2-CA419814C5D8}"/>
    <dgm:cxn modelId="{084F0303-B1B6-4464-920D-8ED4C3AEF988}" type="presParOf" srcId="{013BF58E-7A36-4B2D-B6C9-006C283E8E5B}" destId="{952E1F84-5DA4-4D32-85A1-917E131767CA}" srcOrd="0" destOrd="0" presId="urn:microsoft.com/office/officeart/2005/8/layout/process1"/>
    <dgm:cxn modelId="{79C42A21-60C1-4AAF-B7D4-8D612280B2DE}" type="presParOf" srcId="{013BF58E-7A36-4B2D-B6C9-006C283E8E5B}" destId="{95EDB1C6-53B7-4B68-AA03-577E482C2EC1}" srcOrd="1" destOrd="0" presId="urn:microsoft.com/office/officeart/2005/8/layout/process1"/>
    <dgm:cxn modelId="{17BAA82C-9E2D-42DC-83F8-DE40AB473470}" type="presParOf" srcId="{95EDB1C6-53B7-4B68-AA03-577E482C2EC1}" destId="{54D95A23-0373-4B7C-A80C-ECDD20D34FE2}" srcOrd="0" destOrd="0" presId="urn:microsoft.com/office/officeart/2005/8/layout/process1"/>
    <dgm:cxn modelId="{4A1E1C66-FB42-4C9E-9D9F-D455F858692C}" type="presParOf" srcId="{013BF58E-7A36-4B2D-B6C9-006C283E8E5B}" destId="{6B972908-9E0F-4CE5-A798-66BE7A776267}" srcOrd="2" destOrd="0" presId="urn:microsoft.com/office/officeart/2005/8/layout/process1"/>
    <dgm:cxn modelId="{ADFFC1FF-5F41-4D18-B13C-D5DE6F4E6C78}" type="presParOf" srcId="{013BF58E-7A36-4B2D-B6C9-006C283E8E5B}" destId="{D68D6535-47D6-43A6-8E22-2D09E66B0268}" srcOrd="3" destOrd="0" presId="urn:microsoft.com/office/officeart/2005/8/layout/process1"/>
    <dgm:cxn modelId="{C4FADB20-E00B-4157-8142-A966967BF344}" type="presParOf" srcId="{D68D6535-47D6-43A6-8E22-2D09E66B0268}" destId="{A55AD367-76B8-4109-B74D-1D78B8FB6EF8}" srcOrd="0" destOrd="0" presId="urn:microsoft.com/office/officeart/2005/8/layout/process1"/>
    <dgm:cxn modelId="{98480C96-07B1-422A-B203-BEBB93F24C25}" type="presParOf" srcId="{013BF58E-7A36-4B2D-B6C9-006C283E8E5B}" destId="{F290743E-B0C5-47DC-9328-9BEFBB1804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A67F8-AA18-4ED5-9CDA-1515BA22EE95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6CCE1D1D-F87A-4F52-91B2-1EA4C447F3A9}">
      <dgm:prSet phldrT="[Text]" custT="1"/>
      <dgm:spPr/>
      <dgm:t>
        <a:bodyPr/>
        <a:lstStyle/>
        <a:p>
          <a:r>
            <a:rPr lang="en-US" sz="2200" dirty="0" smtClean="0"/>
            <a:t>Increased Stress Hormones</a:t>
          </a:r>
          <a:endParaRPr lang="en-US" sz="2200" dirty="0"/>
        </a:p>
      </dgm:t>
    </dgm:pt>
    <dgm:pt modelId="{176A51E2-507F-44C7-BC2B-C5C0789596AA}" type="parTrans" cxnId="{2E5A9EAB-B568-4AD9-BCF8-2EAA5EAB9E67}">
      <dgm:prSet/>
      <dgm:spPr/>
      <dgm:t>
        <a:bodyPr/>
        <a:lstStyle/>
        <a:p>
          <a:endParaRPr lang="en-US"/>
        </a:p>
      </dgm:t>
    </dgm:pt>
    <dgm:pt modelId="{757A5F6B-AAA6-4C99-BEA2-CA419814C5D8}" type="sibTrans" cxnId="{2E5A9EAB-B568-4AD9-BCF8-2EAA5EAB9E67}">
      <dgm:prSet/>
      <dgm:spPr/>
      <dgm:t>
        <a:bodyPr/>
        <a:lstStyle/>
        <a:p>
          <a:endParaRPr lang="en-US"/>
        </a:p>
      </dgm:t>
    </dgm:pt>
    <dgm:pt modelId="{813F92E0-D342-421C-A391-7EC5702FBA02}">
      <dgm:prSet phldrT="[Text]" custT="1"/>
      <dgm:spPr/>
      <dgm:t>
        <a:bodyPr/>
        <a:lstStyle/>
        <a:p>
          <a:r>
            <a:rPr lang="en-US" sz="2200" dirty="0" smtClean="0"/>
            <a:t>Impaired Functioning in Hippocampus </a:t>
          </a:r>
          <a:endParaRPr lang="en-US" sz="2200" dirty="0"/>
        </a:p>
      </dgm:t>
    </dgm:pt>
    <dgm:pt modelId="{CF46F854-CD9F-424A-914F-B78656DD3F26}" type="parTrans" cxnId="{1BE2F7C5-D2FC-4E67-93C9-F75A9B91E7FE}">
      <dgm:prSet/>
      <dgm:spPr/>
      <dgm:t>
        <a:bodyPr/>
        <a:lstStyle/>
        <a:p>
          <a:endParaRPr lang="en-US"/>
        </a:p>
      </dgm:t>
    </dgm:pt>
    <dgm:pt modelId="{90DA6B42-D26C-4795-93A5-A64430C15D78}" type="sibTrans" cxnId="{1BE2F7C5-D2FC-4E67-93C9-F75A9B91E7FE}">
      <dgm:prSet/>
      <dgm:spPr/>
      <dgm:t>
        <a:bodyPr/>
        <a:lstStyle/>
        <a:p>
          <a:endParaRPr lang="en-US"/>
        </a:p>
      </dgm:t>
    </dgm:pt>
    <dgm:pt modelId="{935F31C2-5A05-46B9-9D9F-F530E5C0A975}">
      <dgm:prSet phldrT="[Text]" custT="1"/>
      <dgm:spPr/>
      <dgm:t>
        <a:bodyPr/>
        <a:lstStyle/>
        <a:p>
          <a:r>
            <a:rPr lang="en-US" sz="2000" dirty="0" smtClean="0"/>
            <a:t> Memories Fragmented </a:t>
          </a:r>
          <a:endParaRPr lang="en-US" sz="2200" b="1" dirty="0"/>
        </a:p>
      </dgm:t>
    </dgm:pt>
    <dgm:pt modelId="{FC324782-D95F-42BB-AD15-8AD459A7C90B}" type="parTrans" cxnId="{FC54165D-2C51-4C55-83CE-E34FD4D93DCC}">
      <dgm:prSet/>
      <dgm:spPr/>
      <dgm:t>
        <a:bodyPr/>
        <a:lstStyle/>
        <a:p>
          <a:endParaRPr lang="en-US"/>
        </a:p>
      </dgm:t>
    </dgm:pt>
    <dgm:pt modelId="{2A7DFD98-0FD0-49A6-AA3D-06193C44FAEC}" type="sibTrans" cxnId="{FC54165D-2C51-4C55-83CE-E34FD4D93DCC}">
      <dgm:prSet/>
      <dgm:spPr/>
      <dgm:t>
        <a:bodyPr/>
        <a:lstStyle/>
        <a:p>
          <a:endParaRPr lang="en-US"/>
        </a:p>
      </dgm:t>
    </dgm:pt>
    <dgm:pt modelId="{013BF58E-7A36-4B2D-B6C9-006C283E8E5B}" type="pres">
      <dgm:prSet presAssocID="{882A67F8-AA18-4ED5-9CDA-1515BA22EE95}" presName="Name0" presStyleCnt="0">
        <dgm:presLayoutVars>
          <dgm:dir/>
          <dgm:resizeHandles val="exact"/>
        </dgm:presLayoutVars>
      </dgm:prSet>
      <dgm:spPr/>
    </dgm:pt>
    <dgm:pt modelId="{952E1F84-5DA4-4D32-85A1-917E131767CA}" type="pres">
      <dgm:prSet presAssocID="{6CCE1D1D-F87A-4F52-91B2-1EA4C447F3A9}" presName="node" presStyleLbl="node1" presStyleIdx="0" presStyleCnt="3" custLinFactNeighborX="2672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DB1C6-53B7-4B68-AA03-577E482C2EC1}" type="pres">
      <dgm:prSet presAssocID="{757A5F6B-AAA6-4C99-BEA2-CA419814C5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4D95A23-0373-4B7C-A80C-ECDD20D34FE2}" type="pres">
      <dgm:prSet presAssocID="{757A5F6B-AAA6-4C99-BEA2-CA419814C5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972908-9E0F-4CE5-A798-66BE7A776267}" type="pres">
      <dgm:prSet presAssocID="{813F92E0-D342-421C-A391-7EC5702FB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6535-47D6-43A6-8E22-2D09E66B0268}" type="pres">
      <dgm:prSet presAssocID="{90DA6B42-D26C-4795-93A5-A64430C1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5AD367-76B8-4109-B74D-1D78B8FB6EF8}" type="pres">
      <dgm:prSet presAssocID="{90DA6B42-D26C-4795-93A5-A64430C1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90743E-B0C5-47DC-9328-9BEFBB1804EC}" type="pres">
      <dgm:prSet presAssocID="{935F31C2-5A05-46B9-9D9F-F530E5C0A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4165D-2C51-4C55-83CE-E34FD4D93DCC}" srcId="{882A67F8-AA18-4ED5-9CDA-1515BA22EE95}" destId="{935F31C2-5A05-46B9-9D9F-F530E5C0A975}" srcOrd="2" destOrd="0" parTransId="{FC324782-D95F-42BB-AD15-8AD459A7C90B}" sibTransId="{2A7DFD98-0FD0-49A6-AA3D-06193C44FAEC}"/>
    <dgm:cxn modelId="{1BE2F7C5-D2FC-4E67-93C9-F75A9B91E7FE}" srcId="{882A67F8-AA18-4ED5-9CDA-1515BA22EE95}" destId="{813F92E0-D342-421C-A391-7EC5702FBA02}" srcOrd="1" destOrd="0" parTransId="{CF46F854-CD9F-424A-914F-B78656DD3F26}" sibTransId="{90DA6B42-D26C-4795-93A5-A64430C15D78}"/>
    <dgm:cxn modelId="{A1A2C486-18A2-49F0-9467-1174394BF0B5}" type="presOf" srcId="{935F31C2-5A05-46B9-9D9F-F530E5C0A975}" destId="{F290743E-B0C5-47DC-9328-9BEFBB1804EC}" srcOrd="0" destOrd="0" presId="urn:microsoft.com/office/officeart/2005/8/layout/process1"/>
    <dgm:cxn modelId="{573551B4-7B98-41E5-AC1F-044F9652644C}" type="presOf" srcId="{90DA6B42-D26C-4795-93A5-A64430C15D78}" destId="{A55AD367-76B8-4109-B74D-1D78B8FB6EF8}" srcOrd="1" destOrd="0" presId="urn:microsoft.com/office/officeart/2005/8/layout/process1"/>
    <dgm:cxn modelId="{2E5A9EAB-B568-4AD9-BCF8-2EAA5EAB9E67}" srcId="{882A67F8-AA18-4ED5-9CDA-1515BA22EE95}" destId="{6CCE1D1D-F87A-4F52-91B2-1EA4C447F3A9}" srcOrd="0" destOrd="0" parTransId="{176A51E2-507F-44C7-BC2B-C5C0789596AA}" sibTransId="{757A5F6B-AAA6-4C99-BEA2-CA419814C5D8}"/>
    <dgm:cxn modelId="{C2DFE4BE-E619-47AB-AECA-F82171727406}" type="presOf" srcId="{757A5F6B-AAA6-4C99-BEA2-CA419814C5D8}" destId="{95EDB1C6-53B7-4B68-AA03-577E482C2EC1}" srcOrd="0" destOrd="0" presId="urn:microsoft.com/office/officeart/2005/8/layout/process1"/>
    <dgm:cxn modelId="{B150CBEA-C45D-492E-9BB9-1F9B118E46CD}" type="presOf" srcId="{757A5F6B-AAA6-4C99-BEA2-CA419814C5D8}" destId="{54D95A23-0373-4B7C-A80C-ECDD20D34FE2}" srcOrd="1" destOrd="0" presId="urn:microsoft.com/office/officeart/2005/8/layout/process1"/>
    <dgm:cxn modelId="{C445EE20-B71C-41AD-B7AE-467CB86F572A}" type="presOf" srcId="{6CCE1D1D-F87A-4F52-91B2-1EA4C447F3A9}" destId="{952E1F84-5DA4-4D32-85A1-917E131767CA}" srcOrd="0" destOrd="0" presId="urn:microsoft.com/office/officeart/2005/8/layout/process1"/>
    <dgm:cxn modelId="{469BF678-7459-4C4C-B50B-DC766628E2CC}" type="presOf" srcId="{813F92E0-D342-421C-A391-7EC5702FBA02}" destId="{6B972908-9E0F-4CE5-A798-66BE7A776267}" srcOrd="0" destOrd="0" presId="urn:microsoft.com/office/officeart/2005/8/layout/process1"/>
    <dgm:cxn modelId="{D8F1F2CE-767E-4C01-9D03-2F9EE908E3E2}" type="presOf" srcId="{90DA6B42-D26C-4795-93A5-A64430C15D78}" destId="{D68D6535-47D6-43A6-8E22-2D09E66B0268}" srcOrd="0" destOrd="0" presId="urn:microsoft.com/office/officeart/2005/8/layout/process1"/>
    <dgm:cxn modelId="{77BC2DF1-EA7A-4A5C-80D5-834B48EF92B3}" type="presOf" srcId="{882A67F8-AA18-4ED5-9CDA-1515BA22EE95}" destId="{013BF58E-7A36-4B2D-B6C9-006C283E8E5B}" srcOrd="0" destOrd="0" presId="urn:microsoft.com/office/officeart/2005/8/layout/process1"/>
    <dgm:cxn modelId="{615BBBCB-AF7F-410D-A6F0-FDA56C3617D6}" type="presParOf" srcId="{013BF58E-7A36-4B2D-B6C9-006C283E8E5B}" destId="{952E1F84-5DA4-4D32-85A1-917E131767CA}" srcOrd="0" destOrd="0" presId="urn:microsoft.com/office/officeart/2005/8/layout/process1"/>
    <dgm:cxn modelId="{8CFD508B-C7CE-4DBD-B4EC-4006A2AE6F4B}" type="presParOf" srcId="{013BF58E-7A36-4B2D-B6C9-006C283E8E5B}" destId="{95EDB1C6-53B7-4B68-AA03-577E482C2EC1}" srcOrd="1" destOrd="0" presId="urn:microsoft.com/office/officeart/2005/8/layout/process1"/>
    <dgm:cxn modelId="{6C03BDF0-2A8C-4554-80F6-9FC12AF2F782}" type="presParOf" srcId="{95EDB1C6-53B7-4B68-AA03-577E482C2EC1}" destId="{54D95A23-0373-4B7C-A80C-ECDD20D34FE2}" srcOrd="0" destOrd="0" presId="urn:microsoft.com/office/officeart/2005/8/layout/process1"/>
    <dgm:cxn modelId="{5AE66D29-7E14-4E71-B8F6-6691B3999BD0}" type="presParOf" srcId="{013BF58E-7A36-4B2D-B6C9-006C283E8E5B}" destId="{6B972908-9E0F-4CE5-A798-66BE7A776267}" srcOrd="2" destOrd="0" presId="urn:microsoft.com/office/officeart/2005/8/layout/process1"/>
    <dgm:cxn modelId="{8B0C1D1B-D0A8-4C0D-BE72-8CD7A9079026}" type="presParOf" srcId="{013BF58E-7A36-4B2D-B6C9-006C283E8E5B}" destId="{D68D6535-47D6-43A6-8E22-2D09E66B0268}" srcOrd="3" destOrd="0" presId="urn:microsoft.com/office/officeart/2005/8/layout/process1"/>
    <dgm:cxn modelId="{7B2CB79D-E276-43AD-97B3-F44C0CF9425A}" type="presParOf" srcId="{D68D6535-47D6-43A6-8E22-2D09E66B0268}" destId="{A55AD367-76B8-4109-B74D-1D78B8FB6EF8}" srcOrd="0" destOrd="0" presId="urn:microsoft.com/office/officeart/2005/8/layout/process1"/>
    <dgm:cxn modelId="{98DAF95C-08BE-4F8E-953B-4C68169F3C4C}" type="presParOf" srcId="{013BF58E-7A36-4B2D-B6C9-006C283E8E5B}" destId="{F290743E-B0C5-47DC-9328-9BEFBB1804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2A67F8-AA18-4ED5-9CDA-1515BA22EE95}" type="doc">
      <dgm:prSet loTypeId="urn:microsoft.com/office/officeart/2005/8/layout/process1" loCatId="process" qsTypeId="urn:microsoft.com/office/officeart/2005/8/quickstyle/simple1" qsCatId="simple" csTypeId="urn:microsoft.com/office/officeart/2005/8/colors/colorful1#5" csCatId="colorful" phldr="1"/>
      <dgm:spPr/>
    </dgm:pt>
    <dgm:pt modelId="{6CCE1D1D-F87A-4F52-91B2-1EA4C447F3A9}">
      <dgm:prSet phldrT="[Text]" custT="1"/>
      <dgm:spPr/>
      <dgm:t>
        <a:bodyPr/>
        <a:lstStyle/>
        <a:p>
          <a:r>
            <a:rPr lang="en-US" sz="2200" dirty="0" smtClean="0"/>
            <a:t>Increased Stress Hormones</a:t>
          </a:r>
          <a:endParaRPr lang="en-US" sz="2200" dirty="0"/>
        </a:p>
      </dgm:t>
    </dgm:pt>
    <dgm:pt modelId="{176A51E2-507F-44C7-BC2B-C5C0789596AA}" type="parTrans" cxnId="{2E5A9EAB-B568-4AD9-BCF8-2EAA5EAB9E67}">
      <dgm:prSet/>
      <dgm:spPr/>
      <dgm:t>
        <a:bodyPr/>
        <a:lstStyle/>
        <a:p>
          <a:endParaRPr lang="en-US"/>
        </a:p>
      </dgm:t>
    </dgm:pt>
    <dgm:pt modelId="{757A5F6B-AAA6-4C99-BEA2-CA419814C5D8}" type="sibTrans" cxnId="{2E5A9EAB-B568-4AD9-BCF8-2EAA5EAB9E67}">
      <dgm:prSet/>
      <dgm:spPr/>
      <dgm:t>
        <a:bodyPr/>
        <a:lstStyle/>
        <a:p>
          <a:endParaRPr lang="en-US"/>
        </a:p>
      </dgm:t>
    </dgm:pt>
    <dgm:pt modelId="{813F92E0-D342-421C-A391-7EC5702FBA02}">
      <dgm:prSet phldrT="[Text]" custT="1"/>
      <dgm:spPr/>
      <dgm:t>
        <a:bodyPr/>
        <a:lstStyle/>
        <a:p>
          <a:r>
            <a:rPr lang="en-US" sz="2200" dirty="0" smtClean="0"/>
            <a:t>Impaired Functioning in Hippocampus </a:t>
          </a:r>
          <a:endParaRPr lang="en-US" sz="2200" dirty="0"/>
        </a:p>
      </dgm:t>
    </dgm:pt>
    <dgm:pt modelId="{CF46F854-CD9F-424A-914F-B78656DD3F26}" type="parTrans" cxnId="{1BE2F7C5-D2FC-4E67-93C9-F75A9B91E7FE}">
      <dgm:prSet/>
      <dgm:spPr/>
      <dgm:t>
        <a:bodyPr/>
        <a:lstStyle/>
        <a:p>
          <a:endParaRPr lang="en-US"/>
        </a:p>
      </dgm:t>
    </dgm:pt>
    <dgm:pt modelId="{90DA6B42-D26C-4795-93A5-A64430C15D78}" type="sibTrans" cxnId="{1BE2F7C5-D2FC-4E67-93C9-F75A9B91E7FE}">
      <dgm:prSet/>
      <dgm:spPr/>
      <dgm:t>
        <a:bodyPr/>
        <a:lstStyle/>
        <a:p>
          <a:endParaRPr lang="en-US"/>
        </a:p>
      </dgm:t>
    </dgm:pt>
    <dgm:pt modelId="{935F31C2-5A05-46B9-9D9F-F530E5C0A975}">
      <dgm:prSet phldrT="[Text]" custT="1"/>
      <dgm:spPr/>
      <dgm:t>
        <a:bodyPr/>
        <a:lstStyle/>
        <a:p>
          <a:r>
            <a:rPr lang="en-US" sz="2000" dirty="0" smtClean="0"/>
            <a:t> Memories Fragmented </a:t>
          </a:r>
          <a:endParaRPr lang="en-US" sz="2200" b="1" dirty="0"/>
        </a:p>
      </dgm:t>
    </dgm:pt>
    <dgm:pt modelId="{FC324782-D95F-42BB-AD15-8AD459A7C90B}" type="parTrans" cxnId="{FC54165D-2C51-4C55-83CE-E34FD4D93DCC}">
      <dgm:prSet/>
      <dgm:spPr/>
      <dgm:t>
        <a:bodyPr/>
        <a:lstStyle/>
        <a:p>
          <a:endParaRPr lang="en-US"/>
        </a:p>
      </dgm:t>
    </dgm:pt>
    <dgm:pt modelId="{2A7DFD98-0FD0-49A6-AA3D-06193C44FAEC}" type="sibTrans" cxnId="{FC54165D-2C51-4C55-83CE-E34FD4D93DCC}">
      <dgm:prSet/>
      <dgm:spPr/>
      <dgm:t>
        <a:bodyPr/>
        <a:lstStyle/>
        <a:p>
          <a:endParaRPr lang="en-US"/>
        </a:p>
      </dgm:t>
    </dgm:pt>
    <dgm:pt modelId="{013BF58E-7A36-4B2D-B6C9-006C283E8E5B}" type="pres">
      <dgm:prSet presAssocID="{882A67F8-AA18-4ED5-9CDA-1515BA22EE95}" presName="Name0" presStyleCnt="0">
        <dgm:presLayoutVars>
          <dgm:dir/>
          <dgm:resizeHandles val="exact"/>
        </dgm:presLayoutVars>
      </dgm:prSet>
      <dgm:spPr/>
    </dgm:pt>
    <dgm:pt modelId="{952E1F84-5DA4-4D32-85A1-917E131767CA}" type="pres">
      <dgm:prSet presAssocID="{6CCE1D1D-F87A-4F52-91B2-1EA4C447F3A9}" presName="node" presStyleLbl="node1" presStyleIdx="0" presStyleCnt="3" custLinFactNeighborX="2672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DB1C6-53B7-4B68-AA03-577E482C2EC1}" type="pres">
      <dgm:prSet presAssocID="{757A5F6B-AAA6-4C99-BEA2-CA419814C5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4D95A23-0373-4B7C-A80C-ECDD20D34FE2}" type="pres">
      <dgm:prSet presAssocID="{757A5F6B-AAA6-4C99-BEA2-CA419814C5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972908-9E0F-4CE5-A798-66BE7A776267}" type="pres">
      <dgm:prSet presAssocID="{813F92E0-D342-421C-A391-7EC5702FB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6535-47D6-43A6-8E22-2D09E66B0268}" type="pres">
      <dgm:prSet presAssocID="{90DA6B42-D26C-4795-93A5-A64430C1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5AD367-76B8-4109-B74D-1D78B8FB6EF8}" type="pres">
      <dgm:prSet presAssocID="{90DA6B42-D26C-4795-93A5-A64430C1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90743E-B0C5-47DC-9328-9BEFBB1804EC}" type="pres">
      <dgm:prSet presAssocID="{935F31C2-5A05-46B9-9D9F-F530E5C0A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4165D-2C51-4C55-83CE-E34FD4D93DCC}" srcId="{882A67F8-AA18-4ED5-9CDA-1515BA22EE95}" destId="{935F31C2-5A05-46B9-9D9F-F530E5C0A975}" srcOrd="2" destOrd="0" parTransId="{FC324782-D95F-42BB-AD15-8AD459A7C90B}" sibTransId="{2A7DFD98-0FD0-49A6-AA3D-06193C44FAEC}"/>
    <dgm:cxn modelId="{1BE2F7C5-D2FC-4E67-93C9-F75A9B91E7FE}" srcId="{882A67F8-AA18-4ED5-9CDA-1515BA22EE95}" destId="{813F92E0-D342-421C-A391-7EC5702FBA02}" srcOrd="1" destOrd="0" parTransId="{CF46F854-CD9F-424A-914F-B78656DD3F26}" sibTransId="{90DA6B42-D26C-4795-93A5-A64430C15D78}"/>
    <dgm:cxn modelId="{2D61520D-0544-4CEB-ACA4-E6E6907155C4}" type="presOf" srcId="{757A5F6B-AAA6-4C99-BEA2-CA419814C5D8}" destId="{95EDB1C6-53B7-4B68-AA03-577E482C2EC1}" srcOrd="0" destOrd="0" presId="urn:microsoft.com/office/officeart/2005/8/layout/process1"/>
    <dgm:cxn modelId="{8FFD21D6-A3A5-4F7E-802E-36856FC05E4C}" type="presOf" srcId="{6CCE1D1D-F87A-4F52-91B2-1EA4C447F3A9}" destId="{952E1F84-5DA4-4D32-85A1-917E131767CA}" srcOrd="0" destOrd="0" presId="urn:microsoft.com/office/officeart/2005/8/layout/process1"/>
    <dgm:cxn modelId="{8D526D2D-E717-4CDA-BB8D-86A9587F2E13}" type="presOf" srcId="{90DA6B42-D26C-4795-93A5-A64430C15D78}" destId="{D68D6535-47D6-43A6-8E22-2D09E66B0268}" srcOrd="0" destOrd="0" presId="urn:microsoft.com/office/officeart/2005/8/layout/process1"/>
    <dgm:cxn modelId="{2E5A9EAB-B568-4AD9-BCF8-2EAA5EAB9E67}" srcId="{882A67F8-AA18-4ED5-9CDA-1515BA22EE95}" destId="{6CCE1D1D-F87A-4F52-91B2-1EA4C447F3A9}" srcOrd="0" destOrd="0" parTransId="{176A51E2-507F-44C7-BC2B-C5C0789596AA}" sibTransId="{757A5F6B-AAA6-4C99-BEA2-CA419814C5D8}"/>
    <dgm:cxn modelId="{AA35D559-EEEC-4046-B369-5C0EEA2D6704}" type="presOf" srcId="{813F92E0-D342-421C-A391-7EC5702FBA02}" destId="{6B972908-9E0F-4CE5-A798-66BE7A776267}" srcOrd="0" destOrd="0" presId="urn:microsoft.com/office/officeart/2005/8/layout/process1"/>
    <dgm:cxn modelId="{F0D92F06-D2F3-4A87-A611-01B2476A3537}" type="presOf" srcId="{882A67F8-AA18-4ED5-9CDA-1515BA22EE95}" destId="{013BF58E-7A36-4B2D-B6C9-006C283E8E5B}" srcOrd="0" destOrd="0" presId="urn:microsoft.com/office/officeart/2005/8/layout/process1"/>
    <dgm:cxn modelId="{55374A73-3CA7-4076-91B6-3DA93ADE60CC}" type="presOf" srcId="{757A5F6B-AAA6-4C99-BEA2-CA419814C5D8}" destId="{54D95A23-0373-4B7C-A80C-ECDD20D34FE2}" srcOrd="1" destOrd="0" presId="urn:microsoft.com/office/officeart/2005/8/layout/process1"/>
    <dgm:cxn modelId="{865164F8-5AF4-4434-A69D-7112F1C7931F}" type="presOf" srcId="{935F31C2-5A05-46B9-9D9F-F530E5C0A975}" destId="{F290743E-B0C5-47DC-9328-9BEFBB1804EC}" srcOrd="0" destOrd="0" presId="urn:microsoft.com/office/officeart/2005/8/layout/process1"/>
    <dgm:cxn modelId="{2394F3FE-4D27-4CAC-91B9-6579200DDDDF}" type="presOf" srcId="{90DA6B42-D26C-4795-93A5-A64430C15D78}" destId="{A55AD367-76B8-4109-B74D-1D78B8FB6EF8}" srcOrd="1" destOrd="0" presId="urn:microsoft.com/office/officeart/2005/8/layout/process1"/>
    <dgm:cxn modelId="{7696B23C-CED3-4080-8FDB-C6A2BEFDC6CA}" type="presParOf" srcId="{013BF58E-7A36-4B2D-B6C9-006C283E8E5B}" destId="{952E1F84-5DA4-4D32-85A1-917E131767CA}" srcOrd="0" destOrd="0" presId="urn:microsoft.com/office/officeart/2005/8/layout/process1"/>
    <dgm:cxn modelId="{C070EBC4-6D1F-4160-8B6C-BC8EF481624A}" type="presParOf" srcId="{013BF58E-7A36-4B2D-B6C9-006C283E8E5B}" destId="{95EDB1C6-53B7-4B68-AA03-577E482C2EC1}" srcOrd="1" destOrd="0" presId="urn:microsoft.com/office/officeart/2005/8/layout/process1"/>
    <dgm:cxn modelId="{4AA7D4B9-C6E8-4B36-8FBB-DA5354C30405}" type="presParOf" srcId="{95EDB1C6-53B7-4B68-AA03-577E482C2EC1}" destId="{54D95A23-0373-4B7C-A80C-ECDD20D34FE2}" srcOrd="0" destOrd="0" presId="urn:microsoft.com/office/officeart/2005/8/layout/process1"/>
    <dgm:cxn modelId="{45263794-DBC1-41A1-BB4C-7F6CEEF83FB9}" type="presParOf" srcId="{013BF58E-7A36-4B2D-B6C9-006C283E8E5B}" destId="{6B972908-9E0F-4CE5-A798-66BE7A776267}" srcOrd="2" destOrd="0" presId="urn:microsoft.com/office/officeart/2005/8/layout/process1"/>
    <dgm:cxn modelId="{024AD2B4-0098-4405-B16F-F1D242378939}" type="presParOf" srcId="{013BF58E-7A36-4B2D-B6C9-006C283E8E5B}" destId="{D68D6535-47D6-43A6-8E22-2D09E66B0268}" srcOrd="3" destOrd="0" presId="urn:microsoft.com/office/officeart/2005/8/layout/process1"/>
    <dgm:cxn modelId="{5CCE0F07-BEE6-4B55-A122-7DC0D1C448E4}" type="presParOf" srcId="{D68D6535-47D6-43A6-8E22-2D09E66B0268}" destId="{A55AD367-76B8-4109-B74D-1D78B8FB6EF8}" srcOrd="0" destOrd="0" presId="urn:microsoft.com/office/officeart/2005/8/layout/process1"/>
    <dgm:cxn modelId="{47194CBA-B516-4454-9BA2-A7D5FEA1C06B}" type="presParOf" srcId="{013BF58E-7A36-4B2D-B6C9-006C283E8E5B}" destId="{F290743E-B0C5-47DC-9328-9BEFBB1804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A67F8-AA18-4ED5-9CDA-1515BA22EE95}" type="doc">
      <dgm:prSet loTypeId="urn:microsoft.com/office/officeart/2005/8/layout/process1" loCatId="process" qsTypeId="urn:microsoft.com/office/officeart/2005/8/quickstyle/simple1" qsCatId="simple" csTypeId="urn:microsoft.com/office/officeart/2005/8/colors/colorful1#6" csCatId="colorful" phldr="1"/>
      <dgm:spPr/>
    </dgm:pt>
    <dgm:pt modelId="{6CCE1D1D-F87A-4F52-91B2-1EA4C447F3A9}">
      <dgm:prSet phldrT="[Text]" custT="1"/>
      <dgm:spPr/>
      <dgm:t>
        <a:bodyPr/>
        <a:lstStyle/>
        <a:p>
          <a:r>
            <a:rPr lang="en-US" sz="2200" dirty="0" smtClean="0"/>
            <a:t>Increased Stress Hormones</a:t>
          </a:r>
          <a:endParaRPr lang="en-US" sz="2200" dirty="0"/>
        </a:p>
      </dgm:t>
    </dgm:pt>
    <dgm:pt modelId="{176A51E2-507F-44C7-BC2B-C5C0789596AA}" type="parTrans" cxnId="{2E5A9EAB-B568-4AD9-BCF8-2EAA5EAB9E67}">
      <dgm:prSet/>
      <dgm:spPr/>
      <dgm:t>
        <a:bodyPr/>
        <a:lstStyle/>
        <a:p>
          <a:endParaRPr lang="en-US"/>
        </a:p>
      </dgm:t>
    </dgm:pt>
    <dgm:pt modelId="{757A5F6B-AAA6-4C99-BEA2-CA419814C5D8}" type="sibTrans" cxnId="{2E5A9EAB-B568-4AD9-BCF8-2EAA5EAB9E67}">
      <dgm:prSet/>
      <dgm:spPr/>
      <dgm:t>
        <a:bodyPr/>
        <a:lstStyle/>
        <a:p>
          <a:endParaRPr lang="en-US"/>
        </a:p>
      </dgm:t>
    </dgm:pt>
    <dgm:pt modelId="{813F92E0-D342-421C-A391-7EC5702FBA02}">
      <dgm:prSet phldrT="[Text]" custT="1"/>
      <dgm:spPr/>
      <dgm:t>
        <a:bodyPr/>
        <a:lstStyle/>
        <a:p>
          <a:r>
            <a:rPr lang="en-US" sz="2200" dirty="0" smtClean="0"/>
            <a:t>Impaired Functioning in Hippocampus </a:t>
          </a:r>
          <a:endParaRPr lang="en-US" sz="2200" dirty="0"/>
        </a:p>
      </dgm:t>
    </dgm:pt>
    <dgm:pt modelId="{CF46F854-CD9F-424A-914F-B78656DD3F26}" type="parTrans" cxnId="{1BE2F7C5-D2FC-4E67-93C9-F75A9B91E7FE}">
      <dgm:prSet/>
      <dgm:spPr/>
      <dgm:t>
        <a:bodyPr/>
        <a:lstStyle/>
        <a:p>
          <a:endParaRPr lang="en-US"/>
        </a:p>
      </dgm:t>
    </dgm:pt>
    <dgm:pt modelId="{90DA6B42-D26C-4795-93A5-A64430C15D78}" type="sibTrans" cxnId="{1BE2F7C5-D2FC-4E67-93C9-F75A9B91E7FE}">
      <dgm:prSet/>
      <dgm:spPr/>
      <dgm:t>
        <a:bodyPr/>
        <a:lstStyle/>
        <a:p>
          <a:endParaRPr lang="en-US"/>
        </a:p>
      </dgm:t>
    </dgm:pt>
    <dgm:pt modelId="{935F31C2-5A05-46B9-9D9F-F530E5C0A975}">
      <dgm:prSet phldrT="[Text]" custT="1"/>
      <dgm:spPr/>
      <dgm:t>
        <a:bodyPr/>
        <a:lstStyle/>
        <a:p>
          <a:r>
            <a:rPr lang="en-US" sz="2000" dirty="0" smtClean="0"/>
            <a:t> Memories Fragmented </a:t>
          </a:r>
          <a:endParaRPr lang="en-US" sz="2200" b="1" dirty="0"/>
        </a:p>
      </dgm:t>
    </dgm:pt>
    <dgm:pt modelId="{FC324782-D95F-42BB-AD15-8AD459A7C90B}" type="parTrans" cxnId="{FC54165D-2C51-4C55-83CE-E34FD4D93DCC}">
      <dgm:prSet/>
      <dgm:spPr/>
      <dgm:t>
        <a:bodyPr/>
        <a:lstStyle/>
        <a:p>
          <a:endParaRPr lang="en-US"/>
        </a:p>
      </dgm:t>
    </dgm:pt>
    <dgm:pt modelId="{2A7DFD98-0FD0-49A6-AA3D-06193C44FAEC}" type="sibTrans" cxnId="{FC54165D-2C51-4C55-83CE-E34FD4D93DCC}">
      <dgm:prSet/>
      <dgm:spPr/>
      <dgm:t>
        <a:bodyPr/>
        <a:lstStyle/>
        <a:p>
          <a:endParaRPr lang="en-US"/>
        </a:p>
      </dgm:t>
    </dgm:pt>
    <dgm:pt modelId="{013BF58E-7A36-4B2D-B6C9-006C283E8E5B}" type="pres">
      <dgm:prSet presAssocID="{882A67F8-AA18-4ED5-9CDA-1515BA22EE95}" presName="Name0" presStyleCnt="0">
        <dgm:presLayoutVars>
          <dgm:dir/>
          <dgm:resizeHandles val="exact"/>
        </dgm:presLayoutVars>
      </dgm:prSet>
      <dgm:spPr/>
    </dgm:pt>
    <dgm:pt modelId="{952E1F84-5DA4-4D32-85A1-917E131767CA}" type="pres">
      <dgm:prSet presAssocID="{6CCE1D1D-F87A-4F52-91B2-1EA4C447F3A9}" presName="node" presStyleLbl="node1" presStyleIdx="0" presStyleCnt="3" custLinFactNeighborX="2672" custLinFactNeighborY="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DB1C6-53B7-4B68-AA03-577E482C2EC1}" type="pres">
      <dgm:prSet presAssocID="{757A5F6B-AAA6-4C99-BEA2-CA419814C5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4D95A23-0373-4B7C-A80C-ECDD20D34FE2}" type="pres">
      <dgm:prSet presAssocID="{757A5F6B-AAA6-4C99-BEA2-CA419814C5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B972908-9E0F-4CE5-A798-66BE7A776267}" type="pres">
      <dgm:prSet presAssocID="{813F92E0-D342-421C-A391-7EC5702FBA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6535-47D6-43A6-8E22-2D09E66B0268}" type="pres">
      <dgm:prSet presAssocID="{90DA6B42-D26C-4795-93A5-A64430C1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5AD367-76B8-4109-B74D-1D78B8FB6EF8}" type="pres">
      <dgm:prSet presAssocID="{90DA6B42-D26C-4795-93A5-A64430C1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90743E-B0C5-47DC-9328-9BEFBB1804EC}" type="pres">
      <dgm:prSet presAssocID="{935F31C2-5A05-46B9-9D9F-F530E5C0A9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4165D-2C51-4C55-83CE-E34FD4D93DCC}" srcId="{882A67F8-AA18-4ED5-9CDA-1515BA22EE95}" destId="{935F31C2-5A05-46B9-9D9F-F530E5C0A975}" srcOrd="2" destOrd="0" parTransId="{FC324782-D95F-42BB-AD15-8AD459A7C90B}" sibTransId="{2A7DFD98-0FD0-49A6-AA3D-06193C44FAEC}"/>
    <dgm:cxn modelId="{1BE2F7C5-D2FC-4E67-93C9-F75A9B91E7FE}" srcId="{882A67F8-AA18-4ED5-9CDA-1515BA22EE95}" destId="{813F92E0-D342-421C-A391-7EC5702FBA02}" srcOrd="1" destOrd="0" parTransId="{CF46F854-CD9F-424A-914F-B78656DD3F26}" sibTransId="{90DA6B42-D26C-4795-93A5-A64430C15D78}"/>
    <dgm:cxn modelId="{F9AC5642-C384-4981-8DB2-044220CBCC43}" type="presOf" srcId="{757A5F6B-AAA6-4C99-BEA2-CA419814C5D8}" destId="{95EDB1C6-53B7-4B68-AA03-577E482C2EC1}" srcOrd="0" destOrd="0" presId="urn:microsoft.com/office/officeart/2005/8/layout/process1"/>
    <dgm:cxn modelId="{C91F7E1B-3806-4953-B03B-897BE5F8748E}" type="presOf" srcId="{90DA6B42-D26C-4795-93A5-A64430C15D78}" destId="{A55AD367-76B8-4109-B74D-1D78B8FB6EF8}" srcOrd="1" destOrd="0" presId="urn:microsoft.com/office/officeart/2005/8/layout/process1"/>
    <dgm:cxn modelId="{5A879AC6-BEF2-4803-BDDA-ABB000C44D2E}" type="presOf" srcId="{935F31C2-5A05-46B9-9D9F-F530E5C0A975}" destId="{F290743E-B0C5-47DC-9328-9BEFBB1804EC}" srcOrd="0" destOrd="0" presId="urn:microsoft.com/office/officeart/2005/8/layout/process1"/>
    <dgm:cxn modelId="{5B805BED-8005-4163-A7CA-50B9A48F65C3}" type="presOf" srcId="{6CCE1D1D-F87A-4F52-91B2-1EA4C447F3A9}" destId="{952E1F84-5DA4-4D32-85A1-917E131767CA}" srcOrd="0" destOrd="0" presId="urn:microsoft.com/office/officeart/2005/8/layout/process1"/>
    <dgm:cxn modelId="{2E5A9EAB-B568-4AD9-BCF8-2EAA5EAB9E67}" srcId="{882A67F8-AA18-4ED5-9CDA-1515BA22EE95}" destId="{6CCE1D1D-F87A-4F52-91B2-1EA4C447F3A9}" srcOrd="0" destOrd="0" parTransId="{176A51E2-507F-44C7-BC2B-C5C0789596AA}" sibTransId="{757A5F6B-AAA6-4C99-BEA2-CA419814C5D8}"/>
    <dgm:cxn modelId="{0D5AE967-FCE4-4143-9113-BED2F47B9FFB}" type="presOf" srcId="{882A67F8-AA18-4ED5-9CDA-1515BA22EE95}" destId="{013BF58E-7A36-4B2D-B6C9-006C283E8E5B}" srcOrd="0" destOrd="0" presId="urn:microsoft.com/office/officeart/2005/8/layout/process1"/>
    <dgm:cxn modelId="{8C105762-5A7F-4C49-9105-DECA02C85F87}" type="presOf" srcId="{757A5F6B-AAA6-4C99-BEA2-CA419814C5D8}" destId="{54D95A23-0373-4B7C-A80C-ECDD20D34FE2}" srcOrd="1" destOrd="0" presId="urn:microsoft.com/office/officeart/2005/8/layout/process1"/>
    <dgm:cxn modelId="{3F722247-11D7-43E2-BBAD-C7CCBAAE6970}" type="presOf" srcId="{90DA6B42-D26C-4795-93A5-A64430C15D78}" destId="{D68D6535-47D6-43A6-8E22-2D09E66B0268}" srcOrd="0" destOrd="0" presId="urn:microsoft.com/office/officeart/2005/8/layout/process1"/>
    <dgm:cxn modelId="{97D203C8-22E1-4F17-8E23-4024A2927CA3}" type="presOf" srcId="{813F92E0-D342-421C-A391-7EC5702FBA02}" destId="{6B972908-9E0F-4CE5-A798-66BE7A776267}" srcOrd="0" destOrd="0" presId="urn:microsoft.com/office/officeart/2005/8/layout/process1"/>
    <dgm:cxn modelId="{6582A746-5265-465C-889A-A41539105116}" type="presParOf" srcId="{013BF58E-7A36-4B2D-B6C9-006C283E8E5B}" destId="{952E1F84-5DA4-4D32-85A1-917E131767CA}" srcOrd="0" destOrd="0" presId="urn:microsoft.com/office/officeart/2005/8/layout/process1"/>
    <dgm:cxn modelId="{32B47239-F7A9-4C81-AF85-45E4A413D1C7}" type="presParOf" srcId="{013BF58E-7A36-4B2D-B6C9-006C283E8E5B}" destId="{95EDB1C6-53B7-4B68-AA03-577E482C2EC1}" srcOrd="1" destOrd="0" presId="urn:microsoft.com/office/officeart/2005/8/layout/process1"/>
    <dgm:cxn modelId="{705C4BD0-111C-44EE-8462-B69ADF1914B9}" type="presParOf" srcId="{95EDB1C6-53B7-4B68-AA03-577E482C2EC1}" destId="{54D95A23-0373-4B7C-A80C-ECDD20D34FE2}" srcOrd="0" destOrd="0" presId="urn:microsoft.com/office/officeart/2005/8/layout/process1"/>
    <dgm:cxn modelId="{74DC5FD3-6888-4F97-8D45-3D067B0F658F}" type="presParOf" srcId="{013BF58E-7A36-4B2D-B6C9-006C283E8E5B}" destId="{6B972908-9E0F-4CE5-A798-66BE7A776267}" srcOrd="2" destOrd="0" presId="urn:microsoft.com/office/officeart/2005/8/layout/process1"/>
    <dgm:cxn modelId="{D151F364-8789-4503-8704-2A59C9BA638D}" type="presParOf" srcId="{013BF58E-7A36-4B2D-B6C9-006C283E8E5B}" destId="{D68D6535-47D6-43A6-8E22-2D09E66B0268}" srcOrd="3" destOrd="0" presId="urn:microsoft.com/office/officeart/2005/8/layout/process1"/>
    <dgm:cxn modelId="{D17DCB56-8CF3-4956-A5C8-244D518EE1EB}" type="presParOf" srcId="{D68D6535-47D6-43A6-8E22-2D09E66B0268}" destId="{A55AD367-76B8-4109-B74D-1D78B8FB6EF8}" srcOrd="0" destOrd="0" presId="urn:microsoft.com/office/officeart/2005/8/layout/process1"/>
    <dgm:cxn modelId="{60041A04-289C-4270-96F2-6913802B7835}" type="presParOf" srcId="{013BF58E-7A36-4B2D-B6C9-006C283E8E5B}" destId="{F290743E-B0C5-47DC-9328-9BEFBB1804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1F84-5DA4-4D32-85A1-917E131767CA}">
      <dsp:nvSpPr>
        <dsp:cNvPr id="0" name=""/>
        <dsp:cNvSpPr/>
      </dsp:nvSpPr>
      <dsp:spPr>
        <a:xfrm>
          <a:off x="28934" y="941471"/>
          <a:ext cx="2061790" cy="14110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Amygdala</a:t>
          </a:r>
          <a:r>
            <a:rPr lang="en-US" sz="2200" kern="1200" dirty="0" smtClean="0"/>
            <a:t> Detects Threat</a:t>
          </a:r>
          <a:endParaRPr lang="en-US" sz="2200" kern="1200" dirty="0"/>
        </a:p>
      </dsp:txBody>
      <dsp:txXfrm>
        <a:off x="70262" y="982799"/>
        <a:ext cx="1979134" cy="1328381"/>
      </dsp:txXfrm>
    </dsp:sp>
    <dsp:sp modelId="{95EDB1C6-53B7-4B68-AA03-577E482C2EC1}">
      <dsp:nvSpPr>
        <dsp:cNvPr id="0" name=""/>
        <dsp:cNvSpPr/>
      </dsp:nvSpPr>
      <dsp:spPr>
        <a:xfrm rot="21559089">
          <a:off x="2291379" y="1374140"/>
          <a:ext cx="425450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1384" y="1477164"/>
        <a:ext cx="297815" cy="306794"/>
      </dsp:txXfrm>
    </dsp:sp>
    <dsp:sp modelId="{6B972908-9E0F-4CE5-A798-66BE7A776267}">
      <dsp:nvSpPr>
        <dsp:cNvPr id="0" name=""/>
        <dsp:cNvSpPr/>
      </dsp:nvSpPr>
      <dsp:spPr>
        <a:xfrm>
          <a:off x="2893404" y="907381"/>
          <a:ext cx="2061790" cy="14110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Activates  Hypothalamus</a:t>
          </a:r>
          <a:endParaRPr lang="en-US" sz="2200" kern="1200" dirty="0"/>
        </a:p>
      </dsp:txBody>
      <dsp:txXfrm>
        <a:off x="2934732" y="948709"/>
        <a:ext cx="1979134" cy="1328381"/>
      </dsp:txXfrm>
    </dsp:sp>
    <dsp:sp modelId="{D68D6535-47D6-43A6-8E22-2D09E66B0268}">
      <dsp:nvSpPr>
        <dsp:cNvPr id="0" name=""/>
        <dsp:cNvSpPr/>
      </dsp:nvSpPr>
      <dsp:spPr>
        <a:xfrm>
          <a:off x="5161374" y="1357237"/>
          <a:ext cx="437099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61374" y="1459502"/>
        <a:ext cx="305969" cy="306794"/>
      </dsp:txXfrm>
    </dsp:sp>
    <dsp:sp modelId="{F290743E-B0C5-47DC-9328-9BEFBB1804EC}">
      <dsp:nvSpPr>
        <dsp:cNvPr id="0" name=""/>
        <dsp:cNvSpPr/>
      </dsp:nvSpPr>
      <dsp:spPr>
        <a:xfrm>
          <a:off x="5779911" y="907381"/>
          <a:ext cx="2061790" cy="14110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HPA Axis Kicks 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Hormonal Flood</a:t>
          </a:r>
          <a:endParaRPr lang="en-US" sz="2200" b="1" kern="1200" dirty="0"/>
        </a:p>
      </dsp:txBody>
      <dsp:txXfrm>
        <a:off x="5821239" y="948709"/>
        <a:ext cx="1979134" cy="1328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FB42-8B76-43AC-B4E4-5BC59DA01799}">
      <dsp:nvSpPr>
        <dsp:cNvPr id="0" name=""/>
        <dsp:cNvSpPr/>
      </dsp:nvSpPr>
      <dsp:spPr>
        <a:xfrm>
          <a:off x="2438399" y="0"/>
          <a:ext cx="3657600" cy="8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Damage to memory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Impairs rational thought</a:t>
          </a:r>
          <a:endParaRPr lang="en-US" sz="2000" kern="1200" dirty="0"/>
        </a:p>
      </dsp:txBody>
      <dsp:txXfrm>
        <a:off x="2438399" y="110133"/>
        <a:ext cx="3327202" cy="660796"/>
      </dsp:txXfrm>
    </dsp:sp>
    <dsp:sp modelId="{3CC9EDF7-7CB2-4ABA-B321-1A1EF9B377C0}">
      <dsp:nvSpPr>
        <dsp:cNvPr id="0" name=""/>
        <dsp:cNvSpPr/>
      </dsp:nvSpPr>
      <dsp:spPr>
        <a:xfrm>
          <a:off x="0" y="0"/>
          <a:ext cx="2438400" cy="8810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Cathecholamines</a:t>
          </a:r>
          <a:r>
            <a:rPr lang="en-US" sz="2000" kern="1200" dirty="0" smtClean="0"/>
            <a:t> Increase</a:t>
          </a:r>
          <a:endParaRPr lang="en-US" sz="2000" kern="1200" dirty="0"/>
        </a:p>
      </dsp:txBody>
      <dsp:txXfrm>
        <a:off x="43010" y="43010"/>
        <a:ext cx="2352380" cy="795042"/>
      </dsp:txXfrm>
    </dsp:sp>
    <dsp:sp modelId="{CF14C335-3C6A-44C7-B3ED-9FE41E617774}">
      <dsp:nvSpPr>
        <dsp:cNvPr id="0" name=""/>
        <dsp:cNvSpPr/>
      </dsp:nvSpPr>
      <dsp:spPr>
        <a:xfrm>
          <a:off x="2438400" y="1938337"/>
          <a:ext cx="3657600" cy="8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Reduces energy available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Impair immune functioning</a:t>
          </a:r>
          <a:endParaRPr lang="en-US" sz="2000" kern="1200" dirty="0"/>
        </a:p>
      </dsp:txBody>
      <dsp:txXfrm>
        <a:off x="2438400" y="2048470"/>
        <a:ext cx="3327202" cy="660796"/>
      </dsp:txXfrm>
    </dsp:sp>
    <dsp:sp modelId="{477BE9F2-1C9A-41F7-9CA3-5BFECD1E873D}">
      <dsp:nvSpPr>
        <dsp:cNvPr id="0" name=""/>
        <dsp:cNvSpPr/>
      </dsp:nvSpPr>
      <dsp:spPr>
        <a:xfrm>
          <a:off x="0" y="1938337"/>
          <a:ext cx="2438400" cy="8810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Corticosteriods</a:t>
          </a:r>
          <a:r>
            <a:rPr lang="en-US" sz="2000" kern="1200" dirty="0" smtClean="0"/>
            <a:t> Decrease</a:t>
          </a:r>
          <a:endParaRPr lang="en-US" sz="2000" kern="1200" dirty="0"/>
        </a:p>
      </dsp:txBody>
      <dsp:txXfrm>
        <a:off x="43010" y="1981347"/>
        <a:ext cx="2352380" cy="795042"/>
      </dsp:txXfrm>
    </dsp:sp>
    <dsp:sp modelId="{3A991EF6-E165-4342-A910-E35050661E31}">
      <dsp:nvSpPr>
        <dsp:cNvPr id="0" name=""/>
        <dsp:cNvSpPr/>
      </dsp:nvSpPr>
      <dsp:spPr>
        <a:xfrm>
          <a:off x="2438399" y="990596"/>
          <a:ext cx="3657600" cy="881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Causes flat affect</a:t>
          </a:r>
          <a:endParaRPr lang="en-US" sz="2000" kern="1200" dirty="0"/>
        </a:p>
      </dsp:txBody>
      <dsp:txXfrm>
        <a:off x="2438399" y="1100729"/>
        <a:ext cx="3327202" cy="660796"/>
      </dsp:txXfrm>
    </dsp:sp>
    <dsp:sp modelId="{66448F44-5E31-4B94-B280-CF6B428217EB}">
      <dsp:nvSpPr>
        <dsp:cNvPr id="0" name=""/>
        <dsp:cNvSpPr/>
      </dsp:nvSpPr>
      <dsp:spPr>
        <a:xfrm>
          <a:off x="0" y="990596"/>
          <a:ext cx="2438400" cy="8810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Opiods</a:t>
          </a:r>
          <a:r>
            <a:rPr lang="en-US" sz="2000" kern="1200" dirty="0" smtClean="0"/>
            <a:t>     Increase</a:t>
          </a:r>
          <a:endParaRPr lang="en-US" sz="2000" kern="1200" dirty="0"/>
        </a:p>
      </dsp:txBody>
      <dsp:txXfrm>
        <a:off x="43010" y="1033606"/>
        <a:ext cx="2352380" cy="795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1F84-5DA4-4D32-85A1-917E131767CA}">
      <dsp:nvSpPr>
        <dsp:cNvPr id="0" name=""/>
        <dsp:cNvSpPr/>
      </dsp:nvSpPr>
      <dsp:spPr>
        <a:xfrm>
          <a:off x="28934" y="941471"/>
          <a:ext cx="2061790" cy="14110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Amygdala</a:t>
          </a:r>
          <a:r>
            <a:rPr lang="en-US" sz="2200" kern="1200" dirty="0" smtClean="0"/>
            <a:t> Detects Threat</a:t>
          </a:r>
          <a:endParaRPr lang="en-US" sz="2200" kern="1200" dirty="0"/>
        </a:p>
      </dsp:txBody>
      <dsp:txXfrm>
        <a:off x="70262" y="982799"/>
        <a:ext cx="1979134" cy="1328381"/>
      </dsp:txXfrm>
    </dsp:sp>
    <dsp:sp modelId="{95EDB1C6-53B7-4B68-AA03-577E482C2EC1}">
      <dsp:nvSpPr>
        <dsp:cNvPr id="0" name=""/>
        <dsp:cNvSpPr/>
      </dsp:nvSpPr>
      <dsp:spPr>
        <a:xfrm rot="21559089">
          <a:off x="2291379" y="1374140"/>
          <a:ext cx="425450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1384" y="1477164"/>
        <a:ext cx="297815" cy="306794"/>
      </dsp:txXfrm>
    </dsp:sp>
    <dsp:sp modelId="{6B972908-9E0F-4CE5-A798-66BE7A776267}">
      <dsp:nvSpPr>
        <dsp:cNvPr id="0" name=""/>
        <dsp:cNvSpPr/>
      </dsp:nvSpPr>
      <dsp:spPr>
        <a:xfrm>
          <a:off x="2893404" y="907381"/>
          <a:ext cx="2061790" cy="14110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Activates  Hypothalamus</a:t>
          </a:r>
          <a:endParaRPr lang="en-US" sz="2200" kern="1200" dirty="0"/>
        </a:p>
      </dsp:txBody>
      <dsp:txXfrm>
        <a:off x="2934732" y="948709"/>
        <a:ext cx="1979134" cy="1328381"/>
      </dsp:txXfrm>
    </dsp:sp>
    <dsp:sp modelId="{D68D6535-47D6-43A6-8E22-2D09E66B0268}">
      <dsp:nvSpPr>
        <dsp:cNvPr id="0" name=""/>
        <dsp:cNvSpPr/>
      </dsp:nvSpPr>
      <dsp:spPr>
        <a:xfrm>
          <a:off x="5161374" y="1357237"/>
          <a:ext cx="437099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61374" y="1459502"/>
        <a:ext cx="305969" cy="306794"/>
      </dsp:txXfrm>
    </dsp:sp>
    <dsp:sp modelId="{F290743E-B0C5-47DC-9328-9BEFBB1804EC}">
      <dsp:nvSpPr>
        <dsp:cNvPr id="0" name=""/>
        <dsp:cNvSpPr/>
      </dsp:nvSpPr>
      <dsp:spPr>
        <a:xfrm>
          <a:off x="5779911" y="907381"/>
          <a:ext cx="2061790" cy="14110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HPA Axis Kicks In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Hormonal Flood</a:t>
          </a:r>
          <a:endParaRPr lang="en-US" sz="2200" b="1" kern="1200" dirty="0"/>
        </a:p>
      </dsp:txBody>
      <dsp:txXfrm>
        <a:off x="5821239" y="948709"/>
        <a:ext cx="1979134" cy="13283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1F84-5DA4-4D32-85A1-917E131767CA}">
      <dsp:nvSpPr>
        <dsp:cNvPr id="0" name=""/>
        <dsp:cNvSpPr/>
      </dsp:nvSpPr>
      <dsp:spPr>
        <a:xfrm>
          <a:off x="28934" y="1557650"/>
          <a:ext cx="2061790" cy="1237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Stress Hormones</a:t>
          </a:r>
          <a:endParaRPr lang="en-US" sz="2200" kern="1200" dirty="0"/>
        </a:p>
      </dsp:txBody>
      <dsp:txXfrm>
        <a:off x="65167" y="1593883"/>
        <a:ext cx="1989324" cy="1164608"/>
      </dsp:txXfrm>
    </dsp:sp>
    <dsp:sp modelId="{95EDB1C6-53B7-4B68-AA03-577E482C2EC1}">
      <dsp:nvSpPr>
        <dsp:cNvPr id="0" name=""/>
        <dsp:cNvSpPr/>
      </dsp:nvSpPr>
      <dsp:spPr>
        <a:xfrm rot="21564132">
          <a:off x="2291383" y="1905456"/>
          <a:ext cx="425443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1386" y="2008387"/>
        <a:ext cx="297810" cy="306794"/>
      </dsp:txXfrm>
    </dsp:sp>
    <dsp:sp modelId="{6B972908-9E0F-4CE5-A798-66BE7A776267}">
      <dsp:nvSpPr>
        <dsp:cNvPr id="0" name=""/>
        <dsp:cNvSpPr/>
      </dsp:nvSpPr>
      <dsp:spPr>
        <a:xfrm>
          <a:off x="2893404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Impaired Functioning in Hippocampus </a:t>
          </a:r>
          <a:endParaRPr lang="en-US" sz="2200" kern="1200" dirty="0"/>
        </a:p>
      </dsp:txBody>
      <dsp:txXfrm>
        <a:off x="2929637" y="1563995"/>
        <a:ext cx="1989324" cy="1164608"/>
      </dsp:txXfrm>
    </dsp:sp>
    <dsp:sp modelId="{D68D6535-47D6-43A6-8E22-2D09E66B0268}">
      <dsp:nvSpPr>
        <dsp:cNvPr id="0" name=""/>
        <dsp:cNvSpPr/>
      </dsp:nvSpPr>
      <dsp:spPr>
        <a:xfrm>
          <a:off x="5161374" y="1890637"/>
          <a:ext cx="437099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61374" y="1992902"/>
        <a:ext cx="305969" cy="306794"/>
      </dsp:txXfrm>
    </dsp:sp>
    <dsp:sp modelId="{F290743E-B0C5-47DC-9328-9BEFBB1804EC}">
      <dsp:nvSpPr>
        <dsp:cNvPr id="0" name=""/>
        <dsp:cNvSpPr/>
      </dsp:nvSpPr>
      <dsp:spPr>
        <a:xfrm>
          <a:off x="5779911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Memories Fragmented </a:t>
          </a:r>
          <a:endParaRPr lang="en-US" sz="2200" b="1" kern="1200" dirty="0"/>
        </a:p>
      </dsp:txBody>
      <dsp:txXfrm>
        <a:off x="5816144" y="1563995"/>
        <a:ext cx="1989324" cy="1164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1F84-5DA4-4D32-85A1-917E131767CA}">
      <dsp:nvSpPr>
        <dsp:cNvPr id="0" name=""/>
        <dsp:cNvSpPr/>
      </dsp:nvSpPr>
      <dsp:spPr>
        <a:xfrm>
          <a:off x="28934" y="1557650"/>
          <a:ext cx="2061790" cy="1237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Stress Hormones</a:t>
          </a:r>
          <a:endParaRPr lang="en-US" sz="2200" kern="1200" dirty="0"/>
        </a:p>
      </dsp:txBody>
      <dsp:txXfrm>
        <a:off x="65167" y="1593883"/>
        <a:ext cx="1989324" cy="1164608"/>
      </dsp:txXfrm>
    </dsp:sp>
    <dsp:sp modelId="{95EDB1C6-53B7-4B68-AA03-577E482C2EC1}">
      <dsp:nvSpPr>
        <dsp:cNvPr id="0" name=""/>
        <dsp:cNvSpPr/>
      </dsp:nvSpPr>
      <dsp:spPr>
        <a:xfrm rot="21564132">
          <a:off x="2291383" y="1905456"/>
          <a:ext cx="425443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1386" y="2008387"/>
        <a:ext cx="297810" cy="306794"/>
      </dsp:txXfrm>
    </dsp:sp>
    <dsp:sp modelId="{6B972908-9E0F-4CE5-A798-66BE7A776267}">
      <dsp:nvSpPr>
        <dsp:cNvPr id="0" name=""/>
        <dsp:cNvSpPr/>
      </dsp:nvSpPr>
      <dsp:spPr>
        <a:xfrm>
          <a:off x="2893404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Impaired Functioning in Hippocampus </a:t>
          </a:r>
          <a:endParaRPr lang="en-US" sz="2200" kern="1200" dirty="0"/>
        </a:p>
      </dsp:txBody>
      <dsp:txXfrm>
        <a:off x="2929637" y="1563995"/>
        <a:ext cx="1989324" cy="1164608"/>
      </dsp:txXfrm>
    </dsp:sp>
    <dsp:sp modelId="{D68D6535-47D6-43A6-8E22-2D09E66B0268}">
      <dsp:nvSpPr>
        <dsp:cNvPr id="0" name=""/>
        <dsp:cNvSpPr/>
      </dsp:nvSpPr>
      <dsp:spPr>
        <a:xfrm>
          <a:off x="5161374" y="1890637"/>
          <a:ext cx="437099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61374" y="1992902"/>
        <a:ext cx="305969" cy="306794"/>
      </dsp:txXfrm>
    </dsp:sp>
    <dsp:sp modelId="{F290743E-B0C5-47DC-9328-9BEFBB1804EC}">
      <dsp:nvSpPr>
        <dsp:cNvPr id="0" name=""/>
        <dsp:cNvSpPr/>
      </dsp:nvSpPr>
      <dsp:spPr>
        <a:xfrm>
          <a:off x="5779911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Memories Fragmented </a:t>
          </a:r>
          <a:endParaRPr lang="en-US" sz="2200" b="1" kern="1200" dirty="0"/>
        </a:p>
      </dsp:txBody>
      <dsp:txXfrm>
        <a:off x="5816144" y="1563995"/>
        <a:ext cx="1989324" cy="11646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1F84-5DA4-4D32-85A1-917E131767CA}">
      <dsp:nvSpPr>
        <dsp:cNvPr id="0" name=""/>
        <dsp:cNvSpPr/>
      </dsp:nvSpPr>
      <dsp:spPr>
        <a:xfrm>
          <a:off x="28934" y="1557650"/>
          <a:ext cx="2061790" cy="1237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Increased Stress Hormones</a:t>
          </a:r>
          <a:endParaRPr lang="en-US" sz="2200" kern="1200" dirty="0"/>
        </a:p>
      </dsp:txBody>
      <dsp:txXfrm>
        <a:off x="65167" y="1593883"/>
        <a:ext cx="1989324" cy="1164608"/>
      </dsp:txXfrm>
    </dsp:sp>
    <dsp:sp modelId="{95EDB1C6-53B7-4B68-AA03-577E482C2EC1}">
      <dsp:nvSpPr>
        <dsp:cNvPr id="0" name=""/>
        <dsp:cNvSpPr/>
      </dsp:nvSpPr>
      <dsp:spPr>
        <a:xfrm rot="21564132">
          <a:off x="2291383" y="1905456"/>
          <a:ext cx="425443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91386" y="2008387"/>
        <a:ext cx="297810" cy="306794"/>
      </dsp:txXfrm>
    </dsp:sp>
    <dsp:sp modelId="{6B972908-9E0F-4CE5-A798-66BE7A776267}">
      <dsp:nvSpPr>
        <dsp:cNvPr id="0" name=""/>
        <dsp:cNvSpPr/>
      </dsp:nvSpPr>
      <dsp:spPr>
        <a:xfrm>
          <a:off x="2893404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Impaired Functioning in Hippocampus </a:t>
          </a:r>
          <a:endParaRPr lang="en-US" sz="2200" kern="1200" dirty="0"/>
        </a:p>
      </dsp:txBody>
      <dsp:txXfrm>
        <a:off x="2929637" y="1563995"/>
        <a:ext cx="1989324" cy="1164608"/>
      </dsp:txXfrm>
    </dsp:sp>
    <dsp:sp modelId="{D68D6535-47D6-43A6-8E22-2D09E66B0268}">
      <dsp:nvSpPr>
        <dsp:cNvPr id="0" name=""/>
        <dsp:cNvSpPr/>
      </dsp:nvSpPr>
      <dsp:spPr>
        <a:xfrm>
          <a:off x="5161374" y="1890637"/>
          <a:ext cx="437099" cy="5113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61374" y="1992902"/>
        <a:ext cx="305969" cy="306794"/>
      </dsp:txXfrm>
    </dsp:sp>
    <dsp:sp modelId="{F290743E-B0C5-47DC-9328-9BEFBB1804EC}">
      <dsp:nvSpPr>
        <dsp:cNvPr id="0" name=""/>
        <dsp:cNvSpPr/>
      </dsp:nvSpPr>
      <dsp:spPr>
        <a:xfrm>
          <a:off x="5779911" y="1527762"/>
          <a:ext cx="2061790" cy="12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Memories Fragmented </a:t>
          </a:r>
          <a:endParaRPr lang="en-US" sz="2200" b="1" kern="1200" dirty="0"/>
        </a:p>
      </dsp:txBody>
      <dsp:txXfrm>
        <a:off x="5816144" y="1563995"/>
        <a:ext cx="1989324" cy="1164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A9A6D-BE70-49E2-BC94-6C36578DE9C6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89690-AB91-4B19-88FC-4918C62F1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9690-AB91-4B19-88FC-4918C62F11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807BA-AF33-4D95-AB3F-D765029277B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FE5DF2-78C0-4817-A092-8F65BEE83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Neurobiology of    Sexual Assault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61855"/>
            <a:ext cx="7772400" cy="2514600"/>
          </a:xfrm>
        </p:spPr>
        <p:txBody>
          <a:bodyPr>
            <a:normAutofit fontScale="25000" lnSpcReduction="20000"/>
          </a:bodyPr>
          <a:lstStyle/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endParaRPr lang="en-US" sz="6400" dirty="0" smtClean="0"/>
          </a:p>
          <a:p>
            <a:r>
              <a:rPr lang="en-US" sz="12800" dirty="0" smtClean="0"/>
              <a:t>Rebecca Campbell, Ph.D.</a:t>
            </a:r>
          </a:p>
          <a:p>
            <a:r>
              <a:rPr lang="en-US" sz="12800" dirty="0" smtClean="0"/>
              <a:t>Professor of Psychology</a:t>
            </a:r>
          </a:p>
          <a:p>
            <a:r>
              <a:rPr lang="en-US" sz="12800" dirty="0" smtClean="0"/>
              <a:t>Michigan State University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7086600" y="1711035"/>
            <a:ext cx="1698434" cy="1066800"/>
            <a:chOff x="3395949" y="1599281"/>
            <a:chExt cx="1698434" cy="1066800"/>
          </a:xfrm>
        </p:grpSpPr>
        <p:grpSp>
          <p:nvGrpSpPr>
            <p:cNvPr id="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73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8" name="Rectangle 177"/>
          <p:cNvSpPr/>
          <p:nvPr/>
        </p:nvSpPr>
        <p:spPr>
          <a:xfrm>
            <a:off x="228600" y="2514600"/>
            <a:ext cx="65532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152400" y="5943600"/>
            <a:ext cx="784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7696200" y="2833255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7086600" y="1711035"/>
            <a:ext cx="1698434" cy="1066800"/>
            <a:chOff x="3395949" y="1599281"/>
            <a:chExt cx="1698434" cy="1066800"/>
          </a:xfrm>
        </p:grpSpPr>
        <p:grpSp>
          <p:nvGrpSpPr>
            <p:cNvPr id="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73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2"/>
          <p:cNvGrpSpPr/>
          <p:nvPr/>
        </p:nvGrpSpPr>
        <p:grpSpPr>
          <a:xfrm>
            <a:off x="7108634" y="3255820"/>
            <a:ext cx="152400" cy="1066800"/>
            <a:chOff x="3429000" y="1600200"/>
            <a:chExt cx="152400" cy="1066800"/>
          </a:xfrm>
        </p:grpSpPr>
        <p:sp>
          <p:nvSpPr>
            <p:cNvPr id="119" name="Oval 4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6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7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9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1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3"/>
          <p:cNvGrpSpPr/>
          <p:nvPr/>
        </p:nvGrpSpPr>
        <p:grpSpPr>
          <a:xfrm>
            <a:off x="7304183" y="3255820"/>
            <a:ext cx="152400" cy="1066800"/>
            <a:chOff x="3429000" y="1600200"/>
            <a:chExt cx="152400" cy="1066800"/>
          </a:xfrm>
        </p:grpSpPr>
        <p:sp>
          <p:nvSpPr>
            <p:cNvPr id="114" name="Oval 113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0651" y="3255820"/>
            <a:ext cx="152400" cy="1066800"/>
            <a:chOff x="3429000" y="1600200"/>
            <a:chExt cx="152400" cy="1066800"/>
          </a:xfrm>
        </p:grpSpPr>
        <p:sp>
          <p:nvSpPr>
            <p:cNvPr id="109" name="Oval 108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5"/>
          <p:cNvGrpSpPr/>
          <p:nvPr/>
        </p:nvGrpSpPr>
        <p:grpSpPr>
          <a:xfrm>
            <a:off x="7697119" y="3255820"/>
            <a:ext cx="152400" cy="1066800"/>
            <a:chOff x="3429000" y="1600200"/>
            <a:chExt cx="152400" cy="1066800"/>
          </a:xfrm>
        </p:grpSpPr>
        <p:sp>
          <p:nvSpPr>
            <p:cNvPr id="104" name="Oval 103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7903685" y="3255820"/>
            <a:ext cx="152400" cy="1066800"/>
            <a:chOff x="3429000" y="1600200"/>
            <a:chExt cx="152400" cy="1066800"/>
          </a:xfrm>
        </p:grpSpPr>
        <p:sp>
          <p:nvSpPr>
            <p:cNvPr id="99" name="Oval 98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8284685" y="3255820"/>
            <a:ext cx="152400" cy="1066800"/>
            <a:chOff x="3429000" y="1600200"/>
            <a:chExt cx="152400" cy="1066800"/>
          </a:xfrm>
        </p:grpSpPr>
        <p:sp>
          <p:nvSpPr>
            <p:cNvPr id="94" name="Oval 93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43"/>
          <p:cNvGrpSpPr/>
          <p:nvPr/>
        </p:nvGrpSpPr>
        <p:grpSpPr>
          <a:xfrm>
            <a:off x="8470136" y="3255820"/>
            <a:ext cx="152400" cy="1066800"/>
            <a:chOff x="3429000" y="1600200"/>
            <a:chExt cx="152400" cy="1066800"/>
          </a:xfrm>
        </p:grpSpPr>
        <p:sp>
          <p:nvSpPr>
            <p:cNvPr id="89" name="Oval 88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49"/>
          <p:cNvGrpSpPr/>
          <p:nvPr/>
        </p:nvGrpSpPr>
        <p:grpSpPr>
          <a:xfrm>
            <a:off x="8654668" y="3255820"/>
            <a:ext cx="152400" cy="1066800"/>
            <a:chOff x="3429000" y="1600200"/>
            <a:chExt cx="152400" cy="1066800"/>
          </a:xfrm>
        </p:grpSpPr>
        <p:sp>
          <p:nvSpPr>
            <p:cNvPr id="84" name="Oval 83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55"/>
          <p:cNvGrpSpPr/>
          <p:nvPr/>
        </p:nvGrpSpPr>
        <p:grpSpPr>
          <a:xfrm>
            <a:off x="8100153" y="3255820"/>
            <a:ext cx="152400" cy="1066800"/>
            <a:chOff x="3429000" y="1600200"/>
            <a:chExt cx="152400" cy="1066800"/>
          </a:xfrm>
        </p:grpSpPr>
        <p:sp>
          <p:nvSpPr>
            <p:cNvPr id="79" name="Oval 78"/>
            <p:cNvSpPr/>
            <p:nvPr/>
          </p:nvSpPr>
          <p:spPr>
            <a:xfrm>
              <a:off x="3429000" y="1828800"/>
              <a:ext cx="152400" cy="1524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429000" y="16002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429000" y="20574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429000" y="2286000"/>
              <a:ext cx="152400" cy="152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429000" y="2514600"/>
              <a:ext cx="152400" cy="1524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8" name="Rectangle 347"/>
          <p:cNvSpPr/>
          <p:nvPr/>
        </p:nvSpPr>
        <p:spPr>
          <a:xfrm>
            <a:off x="228600" y="4191000"/>
            <a:ext cx="6629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228600" y="6096000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09600" y="3276600"/>
            <a:ext cx="579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7696200" y="2833255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12" name="Group 61"/>
          <p:cNvGrpSpPr/>
          <p:nvPr/>
        </p:nvGrpSpPr>
        <p:grpSpPr>
          <a:xfrm>
            <a:off x="7086600" y="1711035"/>
            <a:ext cx="1698434" cy="1066800"/>
            <a:chOff x="3395949" y="1599281"/>
            <a:chExt cx="1698434" cy="1066800"/>
          </a:xfrm>
        </p:grpSpPr>
        <p:grpSp>
          <p:nvGrpSpPr>
            <p:cNvPr id="124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73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61"/>
          <p:cNvGrpSpPr/>
          <p:nvPr/>
        </p:nvGrpSpPr>
        <p:grpSpPr>
          <a:xfrm>
            <a:off x="7108634" y="3255820"/>
            <a:ext cx="1698434" cy="1066800"/>
            <a:chOff x="3395949" y="1599281"/>
            <a:chExt cx="1698434" cy="1066800"/>
          </a:xfrm>
        </p:grpSpPr>
        <p:grpSp>
          <p:nvGrpSpPr>
            <p:cNvPr id="70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19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61"/>
          <p:cNvGrpSpPr/>
          <p:nvPr/>
        </p:nvGrpSpPr>
        <p:grpSpPr>
          <a:xfrm>
            <a:off x="7108634" y="4821385"/>
            <a:ext cx="1698434" cy="1066800"/>
            <a:chOff x="3395949" y="1599281"/>
            <a:chExt cx="1698434" cy="1066800"/>
          </a:xfrm>
        </p:grpSpPr>
        <p:grpSp>
          <p:nvGrpSpPr>
            <p:cNvPr id="16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65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4" name="Down Arrow 343"/>
          <p:cNvSpPr/>
          <p:nvPr/>
        </p:nvSpPr>
        <p:spPr>
          <a:xfrm>
            <a:off x="7696200" y="4398820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228600" y="4191000"/>
            <a:ext cx="6629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228600" y="6096000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7696200" y="2833255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7086600" y="1711035"/>
            <a:ext cx="1698434" cy="1066800"/>
            <a:chOff x="3395949" y="1599281"/>
            <a:chExt cx="1698434" cy="1066800"/>
          </a:xfrm>
        </p:grpSpPr>
        <p:grpSp>
          <p:nvGrpSpPr>
            <p:cNvPr id="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73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61"/>
          <p:cNvGrpSpPr/>
          <p:nvPr/>
        </p:nvGrpSpPr>
        <p:grpSpPr>
          <a:xfrm>
            <a:off x="7108634" y="3255820"/>
            <a:ext cx="1698434" cy="1066800"/>
            <a:chOff x="3395949" y="1599281"/>
            <a:chExt cx="1698434" cy="1066800"/>
          </a:xfrm>
        </p:grpSpPr>
        <p:grpSp>
          <p:nvGrpSpPr>
            <p:cNvPr id="18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19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61"/>
          <p:cNvGrpSpPr/>
          <p:nvPr/>
        </p:nvGrpSpPr>
        <p:grpSpPr>
          <a:xfrm>
            <a:off x="7108634" y="4821385"/>
            <a:ext cx="1698434" cy="1066800"/>
            <a:chOff x="3395949" y="1599281"/>
            <a:chExt cx="1698434" cy="1066800"/>
          </a:xfrm>
        </p:grpSpPr>
        <p:grpSp>
          <p:nvGrpSpPr>
            <p:cNvPr id="7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65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1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4" name="Down Arrow 343"/>
          <p:cNvSpPr/>
          <p:nvPr/>
        </p:nvSpPr>
        <p:spPr>
          <a:xfrm>
            <a:off x="7696200" y="4398820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228600" y="6096000"/>
            <a:ext cx="830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7696200" y="2833255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7086600" y="1711035"/>
            <a:ext cx="1698434" cy="1066800"/>
            <a:chOff x="3395949" y="1599281"/>
            <a:chExt cx="1698434" cy="1066800"/>
          </a:xfrm>
        </p:grpSpPr>
        <p:grpSp>
          <p:nvGrpSpPr>
            <p:cNvPr id="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73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61"/>
          <p:cNvGrpSpPr/>
          <p:nvPr/>
        </p:nvGrpSpPr>
        <p:grpSpPr>
          <a:xfrm>
            <a:off x="7108634" y="3255820"/>
            <a:ext cx="1698434" cy="1066800"/>
            <a:chOff x="3395949" y="1599281"/>
            <a:chExt cx="1698434" cy="1066800"/>
          </a:xfrm>
        </p:grpSpPr>
        <p:grpSp>
          <p:nvGrpSpPr>
            <p:cNvPr id="18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119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2" name="Group 61"/>
          <p:cNvGrpSpPr/>
          <p:nvPr/>
        </p:nvGrpSpPr>
        <p:grpSpPr>
          <a:xfrm>
            <a:off x="7108634" y="4821385"/>
            <a:ext cx="1698434" cy="1066800"/>
            <a:chOff x="3395949" y="1599281"/>
            <a:chExt cx="1698434" cy="1066800"/>
          </a:xfrm>
        </p:grpSpPr>
        <p:grpSp>
          <p:nvGrpSpPr>
            <p:cNvPr id="73" name="Group 12"/>
            <p:cNvGrpSpPr/>
            <p:nvPr/>
          </p:nvGrpSpPr>
          <p:grpSpPr>
            <a:xfrm>
              <a:off x="3395949" y="1599281"/>
              <a:ext cx="152400" cy="1066800"/>
              <a:chOff x="3429000" y="1600200"/>
              <a:chExt cx="152400" cy="1066800"/>
            </a:xfrm>
          </p:grpSpPr>
          <p:sp>
            <p:nvSpPr>
              <p:cNvPr id="65" name="Oval 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7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9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11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13"/>
            <p:cNvGrpSpPr/>
            <p:nvPr/>
          </p:nvGrpSpPr>
          <p:grpSpPr>
            <a:xfrm>
              <a:off x="3591498" y="1599281"/>
              <a:ext cx="152400" cy="1066800"/>
              <a:chOff x="3429000" y="1600200"/>
              <a:chExt cx="152400" cy="1066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19"/>
            <p:cNvGrpSpPr/>
            <p:nvPr/>
          </p:nvGrpSpPr>
          <p:grpSpPr>
            <a:xfrm>
              <a:off x="3787966" y="1599281"/>
              <a:ext cx="152400" cy="1066800"/>
              <a:chOff x="3429000" y="1600200"/>
              <a:chExt cx="152400" cy="10668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25"/>
            <p:cNvGrpSpPr/>
            <p:nvPr/>
          </p:nvGrpSpPr>
          <p:grpSpPr>
            <a:xfrm>
              <a:off x="3984434" y="1599281"/>
              <a:ext cx="152400" cy="1066800"/>
              <a:chOff x="3429000" y="1600200"/>
              <a:chExt cx="152400" cy="1066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31"/>
            <p:cNvGrpSpPr/>
            <p:nvPr/>
          </p:nvGrpSpPr>
          <p:grpSpPr>
            <a:xfrm>
              <a:off x="4191000" y="1599281"/>
              <a:ext cx="152400" cy="1066800"/>
              <a:chOff x="3429000" y="1600200"/>
              <a:chExt cx="152400" cy="1066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37"/>
            <p:cNvGrpSpPr/>
            <p:nvPr/>
          </p:nvGrpSpPr>
          <p:grpSpPr>
            <a:xfrm>
              <a:off x="4572000" y="1599281"/>
              <a:ext cx="152400" cy="1066800"/>
              <a:chOff x="3429000" y="1600200"/>
              <a:chExt cx="152400" cy="1066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43"/>
            <p:cNvGrpSpPr/>
            <p:nvPr/>
          </p:nvGrpSpPr>
          <p:grpSpPr>
            <a:xfrm>
              <a:off x="4757451" y="1599281"/>
              <a:ext cx="152400" cy="1066800"/>
              <a:chOff x="3429000" y="1600200"/>
              <a:chExt cx="152400" cy="10668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1" name="Group 49"/>
            <p:cNvGrpSpPr/>
            <p:nvPr/>
          </p:nvGrpSpPr>
          <p:grpSpPr>
            <a:xfrm>
              <a:off x="4941983" y="1599281"/>
              <a:ext cx="152400" cy="1066800"/>
              <a:chOff x="3429000" y="1600200"/>
              <a:chExt cx="152400" cy="1066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55"/>
            <p:cNvGrpSpPr/>
            <p:nvPr/>
          </p:nvGrpSpPr>
          <p:grpSpPr>
            <a:xfrm>
              <a:off x="4387468" y="1599281"/>
              <a:ext cx="152400" cy="1066800"/>
              <a:chOff x="3429000" y="1600200"/>
              <a:chExt cx="152400" cy="1066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429000" y="18288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429000" y="16002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29000" y="2057400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429000" y="2286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429000" y="2514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4" name="Down Arrow 343"/>
          <p:cNvSpPr/>
          <p:nvPr/>
        </p:nvSpPr>
        <p:spPr>
          <a:xfrm>
            <a:off x="7696200" y="4398820"/>
            <a:ext cx="533400" cy="3810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lsemed.org/h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978399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6365" y="49667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Like These . . . 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676405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Catecholomines</a:t>
            </a:r>
            <a:r>
              <a:rPr lang="en-US" sz="2400" b="1" dirty="0" smtClean="0"/>
              <a:t>:</a:t>
            </a:r>
            <a:r>
              <a:rPr lang="en-US" sz="2400" dirty="0" smtClean="0"/>
              <a:t> Fight or flight response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Cortisol</a:t>
            </a:r>
            <a:r>
              <a:rPr lang="en-US" sz="2400" b="1" dirty="0" smtClean="0"/>
              <a:t>:</a:t>
            </a:r>
            <a:r>
              <a:rPr lang="en-US" sz="2400" dirty="0" smtClean="0"/>
              <a:t> Energy available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Opiods</a:t>
            </a:r>
            <a:r>
              <a:rPr lang="en-US" sz="2400" b="1" dirty="0" smtClean="0"/>
              <a:t>: </a:t>
            </a:r>
            <a:r>
              <a:rPr lang="en-US" sz="2400" dirty="0" smtClean="0"/>
              <a:t>Prevent pain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Oxytocin</a:t>
            </a:r>
            <a:r>
              <a:rPr lang="en-US" sz="2400" dirty="0" smtClean="0"/>
              <a:t>: Promotes good feelings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lsemed.org/h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978399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6365" y="49667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Like These . . . 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647" y="59436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THESE HORMONES IMPAIR MEMORY CONSOLIDATION</a:t>
            </a:r>
            <a:endParaRPr lang="en-US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400" y="1676405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Catecholomines</a:t>
            </a:r>
            <a:r>
              <a:rPr lang="en-US" sz="2400" b="1" dirty="0" smtClean="0"/>
              <a:t>:</a:t>
            </a:r>
            <a:r>
              <a:rPr lang="en-US" sz="2400" dirty="0" smtClean="0"/>
              <a:t> Fight or flight response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Cortisol</a:t>
            </a:r>
            <a:r>
              <a:rPr lang="en-US" sz="2400" b="1" dirty="0" smtClean="0"/>
              <a:t>:</a:t>
            </a:r>
            <a:r>
              <a:rPr lang="en-US" sz="2400" dirty="0" smtClean="0"/>
              <a:t> Energy available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Opiods</a:t>
            </a:r>
            <a:r>
              <a:rPr lang="en-US" sz="2400" b="1" dirty="0" smtClean="0"/>
              <a:t>: </a:t>
            </a:r>
            <a:r>
              <a:rPr lang="en-US" sz="2400" dirty="0" smtClean="0"/>
              <a:t>Prevent pain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Oxytocin</a:t>
            </a:r>
            <a:r>
              <a:rPr lang="en-US" sz="2400" dirty="0" smtClean="0"/>
              <a:t>: Promotes good feelings</a:t>
            </a:r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“This Is Your Brain On Trauma”</a:t>
            </a: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During the Assault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10519" y="2097792"/>
          <a:ext cx="7848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Banks, 2002; Southwick et al.,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2E1F84-5DA4-4D32-85A1-917E13176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DB1C6-53B7-4B68-AA03-577E482C2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972908-9E0F-4CE5-A798-66BE7A776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8D6535-47D6-43A6-8E22-2D09E66B0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90743E-B0C5-47DC-9328-9BEFBB180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636695"/>
          <a:ext cx="6096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65502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Banks, 2002; Southwick et al., 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98550" y="1854200"/>
            <a:ext cx="6723063" cy="4479925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The National Center for Victims of Crime is pleased to provide the slides used in our </a:t>
            </a:r>
            <a:r>
              <a:rPr lang="en-US" sz="2400" dirty="0" smtClean="0"/>
              <a:t>April 23, 2013 </a:t>
            </a:r>
            <a:r>
              <a:rPr lang="en-US" sz="2400" dirty="0" smtClean="0"/>
              <a:t>Webinar, </a:t>
            </a:r>
            <a:r>
              <a:rPr lang="en-US" sz="2400" dirty="0" smtClean="0"/>
              <a:t>“</a:t>
            </a:r>
            <a:r>
              <a:rPr lang="en-US" sz="2400" dirty="0"/>
              <a:t>Sexual Assault Cold Case Survivors and the Neurobiology of Trauma</a:t>
            </a:r>
            <a:r>
              <a:rPr lang="en-US" sz="2400" dirty="0" smtClean="0"/>
              <a:t>.”  </a:t>
            </a: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Please be advised that these materials are provided through the generosity of our presenter faculty. All copyright laws apply to the proper use and crediting of these materials.</a:t>
            </a:r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279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1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10519" y="1828800"/>
          <a:ext cx="7848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6550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Banks, 2002; Southwick et al., 2005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7239000" y="4209358"/>
            <a:ext cx="457200" cy="3810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03413" y="4666558"/>
            <a:ext cx="2612834" cy="1371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Trigger a Complete </a:t>
            </a:r>
            <a:r>
              <a:rPr lang="en-US" b="1" dirty="0" smtClean="0"/>
              <a:t>“Shut Down” </a:t>
            </a:r>
          </a:p>
          <a:p>
            <a:pPr algn="ctr"/>
            <a:r>
              <a:rPr lang="en-US" dirty="0" smtClean="0"/>
              <a:t>in the Body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Tonic Immobility (TI)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95677"/>
            <a:ext cx="8305800" cy="4593336"/>
          </a:xfrm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pitchFamily="2" charset="2"/>
              <a:buChar char=""/>
            </a:pPr>
            <a:r>
              <a:rPr lang="en-US" dirty="0" smtClean="0"/>
              <a:t>AKA: “Rape-induced paralysis”</a:t>
            </a:r>
          </a:p>
          <a:p>
            <a:pPr>
              <a:buSzPct val="80000"/>
              <a:buFont typeface="Wingdings" pitchFamily="2" charset="2"/>
              <a:buChar char=""/>
            </a:pPr>
            <a:endParaRPr lang="en-US" sz="1600" b="1" dirty="0" smtClean="0"/>
          </a:p>
          <a:p>
            <a:pPr>
              <a:buSzPct val="80000"/>
              <a:buFont typeface="Wingdings" pitchFamily="2" charset="2"/>
              <a:buChar char=""/>
            </a:pPr>
            <a:r>
              <a:rPr lang="en-US" dirty="0" smtClean="0"/>
              <a:t>Autonomic (uncontrollable) mammalian response in extremely fearful situations</a:t>
            </a:r>
          </a:p>
          <a:p>
            <a:pPr>
              <a:buSzPct val="80000"/>
              <a:buFont typeface="Wingdings" pitchFamily="2" charset="2"/>
              <a:buChar char=""/>
            </a:pPr>
            <a:endParaRPr lang="en-US" sz="1600" dirty="0" smtClean="0"/>
          </a:p>
          <a:p>
            <a:pPr>
              <a:buSzPct val="80000"/>
              <a:buFont typeface="Wingdings" pitchFamily="2" charset="2"/>
              <a:buChar char=""/>
            </a:pPr>
            <a:r>
              <a:rPr lang="en-US" dirty="0" smtClean="0"/>
              <a:t>Increased breathing, eye closure, paralysis</a:t>
            </a:r>
          </a:p>
          <a:p>
            <a:pPr>
              <a:buSzPct val="80000"/>
              <a:buFont typeface="Wingdings" pitchFamily="2" charset="2"/>
              <a:buChar char=""/>
            </a:pPr>
            <a:endParaRPr lang="en-US" sz="1800" dirty="0" smtClean="0"/>
          </a:p>
          <a:p>
            <a:pPr>
              <a:buSzPct val="80000"/>
              <a:buFont typeface="Wingdings" pitchFamily="2" charset="2"/>
              <a:buChar char=""/>
            </a:pPr>
            <a:r>
              <a:rPr lang="en-US" dirty="0" smtClean="0"/>
              <a:t>12-50% rape victims experience TI during assault</a:t>
            </a:r>
          </a:p>
          <a:p>
            <a:pPr>
              <a:buSzPct val="80000"/>
              <a:buFont typeface="Wingdings" pitchFamily="2" charset="2"/>
              <a:buChar char=""/>
            </a:pPr>
            <a:endParaRPr lang="en-US" sz="1600" dirty="0" smtClean="0"/>
          </a:p>
          <a:p>
            <a:pPr>
              <a:buSzPct val="80000"/>
              <a:buFont typeface="Wingdings" pitchFamily="2" charset="2"/>
              <a:buChar char=""/>
            </a:pPr>
            <a:r>
              <a:rPr lang="en-US" dirty="0" smtClean="0"/>
              <a:t>TI is ~more common in victims who have been assaulted before (childhood, adolescence, or adult) </a:t>
            </a:r>
          </a:p>
          <a:p>
            <a:pPr lvl="1">
              <a:buSzPct val="80000"/>
              <a:buFont typeface="Wingdings" pitchFamily="2" charset="2"/>
              <a:buChar char=""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55022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Fuse et al., 2007; </a:t>
            </a:r>
            <a:r>
              <a:rPr lang="en-US" sz="1400" dirty="0" err="1" smtClean="0"/>
              <a:t>Galiano</a:t>
            </a:r>
            <a:r>
              <a:rPr lang="en-US" sz="1400" dirty="0" smtClean="0"/>
              <a:t> et al., 1993; </a:t>
            </a:r>
            <a:r>
              <a:rPr lang="en-US" sz="1400" dirty="0" err="1" smtClean="0"/>
              <a:t>Heidt</a:t>
            </a:r>
            <a:r>
              <a:rPr lang="en-US" sz="1400" dirty="0" smtClean="0"/>
              <a:t> et al., 2005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Study: Tonic Immobility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343400" cy="4953000"/>
          </a:xfrm>
        </p:spPr>
        <p:txBody>
          <a:bodyPr>
            <a:normAutofit fontScale="85000" lnSpcReduction="10000"/>
          </a:bodyPr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College house party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20 year-old woman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Agreed to go back to one of the bedrooms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Told man to stop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He didn’t and she froze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Lay immobile afterwards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Men lined up on the porch to take turns raping her</a:t>
            </a:r>
          </a:p>
        </p:txBody>
      </p:sp>
      <p:pic>
        <p:nvPicPr>
          <p:cNvPr id="6" name="Content Placeholder 5" descr="DSC0021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Study: Tonic Immobility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343400" cy="4953000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Victim had rape kit and filed a police report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Police didn’t pick up rape kit (“a sloppy mess”)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Police closed case</a:t>
            </a:r>
          </a:p>
          <a:p>
            <a:pPr lvl="1">
              <a:buSzPct val="90000"/>
              <a:buNone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§"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</p:txBody>
      </p:sp>
      <p:sp>
        <p:nvSpPr>
          <p:cNvPr id="9" name="Oval Callout 8"/>
          <p:cNvSpPr/>
          <p:nvPr/>
        </p:nvSpPr>
        <p:spPr>
          <a:xfrm>
            <a:off x="4876800" y="2057400"/>
            <a:ext cx="4114800" cy="3048000"/>
          </a:xfrm>
          <a:prstGeom prst="wedgeEllipseCallout">
            <a:avLst>
              <a:gd name="adj1" fmla="val -82080"/>
              <a:gd name="adj2" fmla="val 3337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“She just laid there, so she must have wanted it . . . </a:t>
            </a:r>
          </a:p>
          <a:p>
            <a:pPr algn="ctr"/>
            <a:r>
              <a:rPr lang="en-US" sz="2000" dirty="0" smtClean="0"/>
              <a:t>no one wants a have a train pulled on them, so if she laid there and took it, she must have wanted it.”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Study: Tonic Immobility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343400" cy="4953000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Victim had rape kit and filed a police report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Police didn’t pick up rape kit (“a sloppy mess”)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Police closed case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The real reason</a:t>
            </a:r>
          </a:p>
          <a:p>
            <a:pPr lvl="1">
              <a:buSzPct val="90000"/>
              <a:buNone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§"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05400" y="4724400"/>
            <a:ext cx="36576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TONIC IMMOBILITY</a:t>
            </a:r>
          </a:p>
          <a:p>
            <a:endParaRPr lang="en-US" sz="9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A DOCUMENTED NEUROBIOLOGICAL CONDITION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2800" y="5029200"/>
            <a:ext cx="1447800" cy="533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357128"/>
          <a:ext cx="7848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7239000" y="3200400"/>
            <a:ext cx="457200" cy="3810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72200" y="3657600"/>
            <a:ext cx="2612834" cy="1143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Activation Can  Be Unpredictable and Traumatic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5502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Koss et al., 1995, 1996; </a:t>
            </a:r>
            <a:r>
              <a:rPr lang="en-US" sz="1400" dirty="0" err="1" smtClean="0"/>
              <a:t>Roozendaal</a:t>
            </a:r>
            <a:r>
              <a:rPr lang="en-US" sz="1400" dirty="0" smtClean="0"/>
              <a:t> et al., 2009; Rubin et al.,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357128"/>
          <a:ext cx="7848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7239000" y="3200400"/>
            <a:ext cx="457200" cy="3810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72200" y="3657600"/>
            <a:ext cx="2612834" cy="1143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Activation Can  Be Unpredictable and Traumatic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550223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Koss et al., 1995, 1996; </a:t>
            </a:r>
            <a:r>
              <a:rPr lang="en-US" sz="1400" dirty="0" err="1" smtClean="0"/>
              <a:t>Roozendaal</a:t>
            </a:r>
            <a:r>
              <a:rPr lang="en-US" sz="1400" dirty="0" smtClean="0"/>
              <a:t> et al., 2009; Rubin et al., 2008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5105400"/>
            <a:ext cx="2612834" cy="1066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Events of the Assault CAN Be Recalled Accurately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During A Sexual Assault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357128"/>
          <a:ext cx="7848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7239000" y="3200400"/>
            <a:ext cx="457200" cy="381000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72200" y="3657600"/>
            <a:ext cx="2612834" cy="1143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Activation Can  Be Unpredictable and Traumatic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Koss et al., 1995, 1996; </a:t>
            </a:r>
            <a:r>
              <a:rPr lang="en-US" sz="1400" dirty="0" err="1" smtClean="0"/>
              <a:t>Roozendaal</a:t>
            </a:r>
            <a:r>
              <a:rPr lang="en-US" sz="1400" dirty="0" smtClean="0"/>
              <a:t> et al., 2009; Rubin et al., 2008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5105400"/>
            <a:ext cx="2612834" cy="1066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Events of the Assault CAN Be Recalled Accurately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800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. . . </a:t>
            </a:r>
          </a:p>
          <a:p>
            <a:endParaRPr lang="en-US" b="1" dirty="0" smtClean="0"/>
          </a:p>
          <a:p>
            <a:r>
              <a:rPr lang="en-US" b="1" dirty="0" smtClean="0"/>
              <a:t>Alcohol use during the assault may prevent encoding, which means there’s nothing to retrieve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Case Study: Memory Fragmentation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Today’s Presentation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763000" cy="495300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The neurobiology of sexual assault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Introduction to neurobiology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During the assault: What are victims’ experiencing?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Take home lessons for first responders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For current cases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For cold cases (i.e., victim notification)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None/>
            </a:pPr>
            <a:endParaRPr lang="en-US" sz="24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dirty="0" smtClean="0"/>
              <a:t>Q&amp;A (as best we can!)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§"/>
            </a:pPr>
            <a:endParaRPr lang="en-US" sz="900" dirty="0" smtClean="0"/>
          </a:p>
          <a:p>
            <a:pPr lvl="1">
              <a:buSzPct val="90000"/>
              <a:buNone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§"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</a:pPr>
            <a:endParaRPr lang="en-US" sz="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Case Study: Memory Fragmentation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14400" y="2209800"/>
            <a:ext cx="7848600" cy="2362200"/>
          </a:xfrm>
          <a:prstGeom prst="wedgeEllipseCallout">
            <a:avLst>
              <a:gd name="adj1" fmla="val -26108"/>
              <a:gd name="adj2" fmla="val 852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“My life was saved by a cup of coffee.</a:t>
            </a:r>
          </a:p>
          <a:p>
            <a:pPr algn="ctr"/>
            <a:endParaRPr/>
          </a:p>
          <a:p>
            <a:pPr algn="ctr"/>
            <a:r>
              <a:rPr lang="en-US" sz="2200" b="1" dirty="0" smtClean="0"/>
              <a:t>I think about that a lot.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000" b="1" dirty="0" smtClean="0"/>
              <a:t>That’s what saved me from going over the edge.”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191000" cy="457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25 year-old woman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8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Raped by a friend’s brother at 4</a:t>
            </a:r>
            <a:r>
              <a:rPr lang="en-US" baseline="30000" dirty="0" smtClean="0"/>
              <a:t>th</a:t>
            </a:r>
            <a:r>
              <a:rPr lang="en-US" dirty="0" smtClean="0"/>
              <a:t> July party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8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Filed police report</a:t>
            </a:r>
          </a:p>
          <a:p>
            <a:pPr>
              <a:buSzPct val="90000"/>
              <a:buFont typeface="Wingdings" pitchFamily="2" charset="2"/>
              <a:buChar char="§"/>
            </a:pPr>
            <a:endParaRPr lang="en-US" sz="800" dirty="0" smtClean="0"/>
          </a:p>
          <a:p>
            <a:pPr>
              <a:buSzPct val="90000"/>
              <a:buFont typeface="Wingdings" pitchFamily="2" charset="2"/>
              <a:buChar char="§"/>
            </a:pPr>
            <a:r>
              <a:rPr lang="en-US" dirty="0" smtClean="0"/>
              <a:t>Detective interview was  when it all went to hell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724400" y="2133600"/>
            <a:ext cx="4267200" cy="2895600"/>
          </a:xfrm>
          <a:prstGeom prst="wedgeEllipseCallout">
            <a:avLst>
              <a:gd name="adj1" fmla="val -62993"/>
              <a:gd name="adj2" fmla="val 550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“He wouldn’t let up, pounding me with question after question after question.  Trying to trick me, trying to get me to mess up.  I wanted to say, ‘hold on, give me a minute to think’. No, he kept coming at me.”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1752600" y="1752600"/>
            <a:ext cx="6858000" cy="4191000"/>
          </a:xfrm>
          <a:prstGeom prst="wedgeEllipseCallout">
            <a:avLst>
              <a:gd name="adj1" fmla="val -48142"/>
              <a:gd name="adj2" fmla="val 485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“Then I guess it was classic good-cop / bad-cop.  He stormed off and another detective sat down next to me. He offered me a cup of coffee. 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It’s 90 </a:t>
            </a:r>
            <a:r>
              <a:rPr lang="en-US" b="1" dirty="0" err="1" smtClean="0"/>
              <a:t>f’ing</a:t>
            </a:r>
            <a:r>
              <a:rPr lang="en-US" b="1" dirty="0" smtClean="0"/>
              <a:t> degrees outside and I’m a wreck.  Coffee?  OK fine. How do I take it?  WHAT?  Why does he care how I take my coffee?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Well, he did.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He made me coffee. He gave me a long time to just sit, collect my thoughts.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1752600" y="1752600"/>
            <a:ext cx="6858000" cy="4191000"/>
          </a:xfrm>
          <a:prstGeom prst="wedgeEllipseCallout">
            <a:avLst>
              <a:gd name="adj1" fmla="val -48142"/>
              <a:gd name="adj2" fmla="val 485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“We talked it through.  And I didn’t feel rattled and freaked out. I’m sure I was incoherent and he just let it roll.  He was patient.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I felt like I was piecing it together, like a puzzle, we were putting together a puzzle together.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And drinking coffee.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9415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I:    So, why did you do that? (give her the coffee)</a:t>
            </a:r>
          </a:p>
          <a:p>
            <a:endParaRPr lang="en-US" sz="1200" dirty="0" smtClean="0"/>
          </a:p>
          <a:p>
            <a:r>
              <a:rPr lang="en-US" sz="2400" dirty="0" smtClean="0"/>
              <a:t>R:    It helps.  Not the coffee so much, just the moment to let it all</a:t>
            </a:r>
          </a:p>
          <a:p>
            <a:r>
              <a:rPr lang="en-US" sz="2400" dirty="0" smtClean="0"/>
              <a:t>       come together in their heads.  </a:t>
            </a:r>
          </a:p>
          <a:p>
            <a:endParaRPr lang="en-US" sz="1200" dirty="0" smtClean="0"/>
          </a:p>
          <a:p>
            <a:r>
              <a:rPr lang="en-US" sz="2400" dirty="0" smtClean="0"/>
              <a:t>I:   What do you mean?</a:t>
            </a:r>
          </a:p>
          <a:p>
            <a:endParaRPr lang="en-US" sz="1200" dirty="0" smtClean="0"/>
          </a:p>
          <a:p>
            <a:r>
              <a:rPr lang="en-US" sz="2400" dirty="0" smtClean="0"/>
              <a:t>R:   I don’t know why it’s like that, I’ve just noticed that over the   </a:t>
            </a:r>
          </a:p>
          <a:p>
            <a:r>
              <a:rPr lang="en-US" sz="2400" dirty="0" smtClean="0"/>
              <a:t>      years. If you give them a few minutes to breathe  . . . . it</a:t>
            </a:r>
          </a:p>
          <a:p>
            <a:r>
              <a:rPr lang="en-US" sz="2400" dirty="0" smtClean="0"/>
              <a:t>      starts to make more sense.  I don’t know why, it just does.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9415"/>
            <a:ext cx="8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I:    So, why did you do that? (give her the coffee)</a:t>
            </a:r>
          </a:p>
          <a:p>
            <a:endParaRPr lang="en-US" sz="1200" dirty="0" smtClean="0"/>
          </a:p>
          <a:p>
            <a:r>
              <a:rPr lang="en-US" sz="2400" dirty="0" smtClean="0"/>
              <a:t>R:    It helps.  Not the coffee so much, just the moment to let it all</a:t>
            </a:r>
          </a:p>
          <a:p>
            <a:r>
              <a:rPr lang="en-US" sz="2400" dirty="0" smtClean="0"/>
              <a:t>       come together in their heads.  </a:t>
            </a:r>
          </a:p>
          <a:p>
            <a:endParaRPr lang="en-US" sz="1200" dirty="0" smtClean="0"/>
          </a:p>
          <a:p>
            <a:r>
              <a:rPr lang="en-US" sz="2400" dirty="0" smtClean="0"/>
              <a:t>I:   What do you mean?</a:t>
            </a:r>
          </a:p>
          <a:p>
            <a:endParaRPr lang="en-US" sz="1200" dirty="0" smtClean="0"/>
          </a:p>
          <a:p>
            <a:r>
              <a:rPr lang="en-US" sz="2400" dirty="0" smtClean="0"/>
              <a:t>R:   I don’t know why it’s like that, I’ve just noticed that over the   </a:t>
            </a:r>
          </a:p>
          <a:p>
            <a:r>
              <a:rPr lang="en-US" sz="2400" dirty="0" smtClean="0"/>
              <a:t>      years. If you give them a few minutes to breathe  . . . . it</a:t>
            </a:r>
          </a:p>
          <a:p>
            <a:r>
              <a:rPr lang="en-US" sz="2400" dirty="0" smtClean="0"/>
              <a:t>      starts to make more sense.  I don’t know why, it just does.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648200" y="4903619"/>
            <a:ext cx="4495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MEMORY CONSOLIDATION</a:t>
            </a:r>
          </a:p>
          <a:p>
            <a:endParaRPr lang="en-US" sz="9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A DOCUMENTED NEUROBIOLOGICAL CONDITION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16200000" flipH="1" flipV="1">
            <a:off x="3276600" y="4724400"/>
            <a:ext cx="838200" cy="1143000"/>
          </a:xfrm>
          <a:prstGeom prst="bentUpArrow">
            <a:avLst>
              <a:gd name="adj1" fmla="val 14394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9415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I:    Were you worried that if you gave her some time, she’d just              </a:t>
            </a:r>
          </a:p>
          <a:p>
            <a:r>
              <a:rPr lang="en-US" sz="2400" dirty="0" smtClean="0"/>
              <a:t>      make something up?</a:t>
            </a:r>
          </a:p>
          <a:p>
            <a:endParaRPr lang="en-US" sz="1200" dirty="0" smtClean="0"/>
          </a:p>
          <a:p>
            <a:r>
              <a:rPr lang="en-US" sz="2400" dirty="0" smtClean="0"/>
              <a:t>R:    Nah, not really. I mean, some victims lie, but most don’t. </a:t>
            </a:r>
          </a:p>
          <a:p>
            <a:r>
              <a:rPr lang="en-US" sz="2400" dirty="0" smtClean="0"/>
              <a:t>       Besides, if they’re lying, we’ll catch ‘</a:t>
            </a:r>
            <a:r>
              <a:rPr lang="en-US" sz="2400" dirty="0" err="1" smtClean="0"/>
              <a:t>em</a:t>
            </a:r>
            <a:r>
              <a:rPr lang="en-US" sz="2400" dirty="0" smtClean="0"/>
              <a:t> at it eventually. I</a:t>
            </a:r>
          </a:p>
          <a:p>
            <a:r>
              <a:rPr lang="en-US" sz="2400" dirty="0" smtClean="0"/>
              <a:t>       think it’s just hard for victims to talk about and we just need</a:t>
            </a:r>
          </a:p>
          <a:p>
            <a:r>
              <a:rPr lang="en-US" sz="2400" dirty="0" smtClean="0"/>
              <a:t>       to have a little patience.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Memory Fragmentation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9415"/>
            <a:ext cx="800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I:    Were you worried that if you gave her some time, she’d just              </a:t>
            </a:r>
          </a:p>
          <a:p>
            <a:r>
              <a:rPr lang="en-US" sz="2400" dirty="0" smtClean="0"/>
              <a:t>      make something up?</a:t>
            </a:r>
          </a:p>
          <a:p>
            <a:endParaRPr lang="en-US" sz="1200" dirty="0" smtClean="0"/>
          </a:p>
          <a:p>
            <a:r>
              <a:rPr lang="en-US" sz="2400" dirty="0" smtClean="0"/>
              <a:t>R:    Nah, not really. I mean, some victims lie, but most don’t. </a:t>
            </a:r>
          </a:p>
          <a:p>
            <a:r>
              <a:rPr lang="en-US" sz="2400" dirty="0" smtClean="0"/>
              <a:t>       Besides, if they’re lying, we’ll catch ‘</a:t>
            </a:r>
            <a:r>
              <a:rPr lang="en-US" sz="2400" dirty="0" err="1" smtClean="0"/>
              <a:t>em</a:t>
            </a:r>
            <a:r>
              <a:rPr lang="en-US" sz="2400" dirty="0" smtClean="0"/>
              <a:t> at it eventually. I</a:t>
            </a:r>
          </a:p>
          <a:p>
            <a:r>
              <a:rPr lang="en-US" sz="2400" dirty="0" smtClean="0"/>
              <a:t>       think it’s just hard for victims to talk about and we just need</a:t>
            </a:r>
          </a:p>
          <a:p>
            <a:r>
              <a:rPr lang="en-US" sz="2400" dirty="0" smtClean="0"/>
              <a:t>       to have a little patience.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419600" y="4343400"/>
            <a:ext cx="4495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MEMORY FRAGMENTATION</a:t>
            </a:r>
          </a:p>
          <a:p>
            <a:endParaRPr lang="en-US" sz="9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A DOCUMENTED NEUROBIOLOGICAL CONDITION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16200000" flipH="1" flipV="1">
            <a:off x="3200400" y="4038600"/>
            <a:ext cx="838200" cy="1143000"/>
          </a:xfrm>
          <a:prstGeom prst="bentUpArrow">
            <a:avLst>
              <a:gd name="adj1" fmla="val 14394"/>
              <a:gd name="adj2" fmla="val 25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Implications for Current &amp; Cold Cases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/>
              <a:t>Take Home Lessons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95400"/>
            <a:ext cx="33528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CURRENT</a:t>
            </a:r>
            <a:r>
              <a:rPr lang="en-US" sz="2800" b="1" dirty="0" smtClean="0"/>
              <a:t> CASES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3429000"/>
            <a:ext cx="33528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COLD CASES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4333302" y="1600200"/>
            <a:ext cx="1447800" cy="4572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5464" y="1263268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Assaults that occurred recently &amp; are reported ~ 24-96 hours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657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Assaults that occurred a long time ago, but may be re-opened due to new evidence, SAK testing, CODIS hit, etc.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333302" y="3810000"/>
            <a:ext cx="1447800" cy="4572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“This Is Your Brain”</a:t>
            </a: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A Brief Intro to Neurobiology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895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. . . BUT from the perspective of the victim . . 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3429000"/>
            <a:ext cx="33528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COLD CASES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657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Assaults that occurred a long time ago, but may be re-opened due to new evidence, SAK testing, CODIS hit, etc.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333302" y="3810000"/>
            <a:ext cx="1447800" cy="4572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95400"/>
            <a:ext cx="33528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</a:rPr>
              <a:t>CURRENT</a:t>
            </a:r>
            <a:r>
              <a:rPr lang="en-US" sz="2800" b="1" dirty="0" smtClean="0"/>
              <a:t> CASES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3429000"/>
            <a:ext cx="33528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COLD CASES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4333302" y="1600200"/>
            <a:ext cx="1447800" cy="4572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5464" y="1263268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Assaults that occurred recently &amp; are reported ~ 24-96 hours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657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Assaults that occurred a long time ago, but may be re-opened due to new evidence, SAK testing, CODIS hit, etc.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333302" y="3810000"/>
            <a:ext cx="1447800" cy="4572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 flipV="1">
            <a:off x="152400" y="1752600"/>
            <a:ext cx="685800" cy="2286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590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solidFill>
                  <a:schemeClr val="accent1"/>
                </a:solidFill>
              </a:rPr>
              <a:t>FEEL </a:t>
            </a:r>
            <a:r>
              <a:rPr lang="en-US" sz="3600" b="1" i="1" dirty="0" smtClean="0">
                <a:solidFill>
                  <a:schemeClr val="accent1"/>
                </a:solidFill>
              </a:rPr>
              <a:t>LIKE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What Is Victim Notification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510540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Reactivation of the assault memories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HPA Axis re-activation will cause neurobiological distress</a:t>
            </a:r>
          </a:p>
          <a:p>
            <a:pPr lvl="1"/>
            <a:r>
              <a:rPr lang="en-US" dirty="0" smtClean="0"/>
              <a:t>Could trigger flashbacks and other symptoms</a:t>
            </a:r>
          </a:p>
          <a:p>
            <a:pPr lvl="1"/>
            <a:r>
              <a:rPr lang="en-US" dirty="0" smtClean="0"/>
              <a:t>Could exacerbate PTSD and/or other MH issues</a:t>
            </a:r>
          </a:p>
          <a:p>
            <a:pPr lvl="1"/>
            <a:r>
              <a:rPr lang="en-US" dirty="0" smtClean="0"/>
              <a:t>Could increase substance use/abuse</a:t>
            </a:r>
          </a:p>
          <a:p>
            <a:pPr lvl="1"/>
            <a:r>
              <a:rPr lang="en-US" dirty="0" smtClean="0"/>
              <a:t>Could trigger substance abuse relapse</a:t>
            </a:r>
          </a:p>
          <a:p>
            <a:pPr>
              <a:buNone/>
            </a:pPr>
            <a:endParaRPr lang="en-US" sz="1800" b="1" dirty="0" smtClean="0"/>
          </a:p>
          <a:p>
            <a:pPr marL="320040" lvl="1" indent="-320040">
              <a:spcBef>
                <a:spcPts val="700"/>
              </a:spcBef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sz="2900" dirty="0" smtClean="0"/>
              <a:t>A “cold case” </a:t>
            </a:r>
            <a:r>
              <a:rPr lang="en-US" sz="2900" i="1" dirty="0" smtClean="0"/>
              <a:t>feels like </a:t>
            </a:r>
            <a:r>
              <a:rPr lang="en-US" sz="2900" dirty="0" smtClean="0"/>
              <a:t>a current case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Take Home 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305800" cy="4593336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Neurobiological changes can lead to flat affect or “strange” emotions or emotional swings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“Hormonal soup” 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Misinterpreted as being cavalier about it or lying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Wide range of emotions are in fact normal and it can be helpful to normalize those reactions</a:t>
            </a:r>
          </a:p>
          <a:p>
            <a:pPr>
              <a:buNone/>
            </a:pPr>
            <a:endParaRPr lang="en-US" sz="1800" b="1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5502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Campbell &amp; Patterson, 2011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Take Home 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305800" cy="4593336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Neurobiological changes can make memory consolidation difficult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Story may come out fragmented or “sketchy”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Misinterpreted as evasiveness or lying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The content of the memory is accurate, just may take some time and patience for it to come together</a:t>
            </a:r>
          </a:p>
          <a:p>
            <a:pPr>
              <a:buNone/>
            </a:pPr>
            <a:endParaRPr lang="en-US" sz="1800" b="1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5502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Campbell &amp; Patterson, 2011; Koss et al., 1995, 1996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Take Home 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610600" cy="4593336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Tonic immobility is often frightening to victims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Associated with increased self-blame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Associated with decreased likelihood of seeking help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Friends, family, service providers reactions to a disclosure of TI are often hurtful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Helpful to explain what TI is and normalize it</a:t>
            </a:r>
          </a:p>
          <a:p>
            <a:pPr>
              <a:buNone/>
            </a:pPr>
            <a:endParaRPr lang="en-US" sz="1800" b="1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65502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Fuse et al., 2007; </a:t>
            </a:r>
            <a:r>
              <a:rPr lang="en-US" sz="1400" dirty="0" err="1" smtClean="0"/>
              <a:t>Galiano</a:t>
            </a:r>
            <a:r>
              <a:rPr lang="en-US" sz="1400" dirty="0" smtClean="0"/>
              <a:t> et al., 1993; </a:t>
            </a:r>
            <a:r>
              <a:rPr lang="en-US" sz="1400" dirty="0" err="1" smtClean="0"/>
              <a:t>Heidt</a:t>
            </a:r>
            <a:r>
              <a:rPr lang="en-US" sz="1400" dirty="0" smtClean="0"/>
              <a:t> et al., 2005; Marx et al., 2008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Take Home Lessons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305800" cy="495300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Services for victims</a:t>
            </a:r>
          </a:p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endParaRPr lang="en-US" sz="800" dirty="0" smtClean="0"/>
          </a:p>
          <a:p>
            <a:pPr lvl="1"/>
            <a:r>
              <a:rPr lang="en-US" dirty="0" smtClean="0"/>
              <a:t>Advocacy to buffer effects of continued contact with the legal system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Mental health services to address long-term mental and physical health impact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Substance abuse services (as needed)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Services that are culturally appropriate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Services that are developmentally appropriate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5502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(Campbell, 2008)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Linking Research to Practice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Concluding Thoughts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610600" cy="4593336"/>
          </a:xfrm>
        </p:spPr>
        <p:txBody>
          <a:bodyPr>
            <a:normAutofit/>
          </a:bodyPr>
          <a:lstStyle/>
          <a:p>
            <a:pPr>
              <a:buClr>
                <a:srgbClr val="404040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There are neurobiological reasons for victims’ behavior</a:t>
            </a:r>
          </a:p>
          <a:p>
            <a:pPr>
              <a:buClr>
                <a:srgbClr val="404040"/>
              </a:buClr>
              <a:buSzPct val="80000"/>
              <a:buFont typeface="Wingdings" pitchFamily="2" charset="2"/>
              <a:buChar char=""/>
            </a:pPr>
            <a:endParaRPr lang="en-US" sz="1600" dirty="0" smtClean="0"/>
          </a:p>
          <a:p>
            <a:pPr>
              <a:buClr>
                <a:srgbClr val="404040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The criminal justice system is “a180” from what victims need psychologically and neurologically</a:t>
            </a:r>
          </a:p>
          <a:p>
            <a:pPr>
              <a:buClr>
                <a:srgbClr val="404040"/>
              </a:buClr>
              <a:buSzPct val="80000"/>
              <a:buFont typeface="Wingdings" pitchFamily="2" charset="2"/>
              <a:buChar char=""/>
            </a:pPr>
            <a:endParaRPr lang="en-US" sz="1600" dirty="0" smtClean="0"/>
          </a:p>
          <a:p>
            <a:pPr>
              <a:buClr>
                <a:srgbClr val="404040"/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Every contact is an opportunity to help . . . or hurt </a:t>
            </a:r>
          </a:p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endParaRPr lang="en-US" dirty="0" smtClean="0"/>
          </a:p>
          <a:p>
            <a:pPr>
              <a:buClr>
                <a:schemeClr val="accent4"/>
              </a:buClr>
              <a:buSzPct val="80000"/>
              <a:buFont typeface="Wingdings" pitchFamily="2" charset="2"/>
              <a:buChar char=""/>
            </a:pPr>
            <a:endParaRPr lang="en-US" dirty="0" smtClean="0"/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17" y="1273366"/>
            <a:ext cx="533400" cy="2286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rgbClr val="40404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18" y="1219200"/>
            <a:ext cx="8101249" cy="54430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3886200"/>
            <a:ext cx="19050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3465" y="261144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Brain Regions Impacted by Trauma</a:t>
            </a:r>
            <a:endParaRPr lang="en-US" sz="4200" dirty="0"/>
          </a:p>
        </p:txBody>
      </p:sp>
      <p:sp>
        <p:nvSpPr>
          <p:cNvPr id="9" name="Oval 8"/>
          <p:cNvSpPr/>
          <p:nvPr/>
        </p:nvSpPr>
        <p:spPr>
          <a:xfrm>
            <a:off x="0" y="5181600"/>
            <a:ext cx="20574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This </a:t>
            </a:r>
            <a:r>
              <a:rPr lang="en-US" dirty="0"/>
              <a:t>project was supported by Grant No.2011-TA-AX-K048 awarded by the Office on Violence</a:t>
            </a:r>
            <a:br>
              <a:rPr lang="en-US" dirty="0"/>
            </a:br>
            <a:r>
              <a:rPr lang="en-US" dirty="0"/>
              <a:t>Against Women, U.S. Department of Justice. The opinions, findings, conclusions, and recommendations expressed </a:t>
            </a:r>
            <a:r>
              <a:rPr lang="en-US" dirty="0" smtClean="0"/>
              <a:t>in this </a:t>
            </a:r>
            <a:r>
              <a:rPr lang="en-US" dirty="0"/>
              <a:t>publication/program/exhibition are those of the author(s) and do not necessarily reflect the views of the </a:t>
            </a:r>
            <a:r>
              <a:rPr lang="en-US" dirty="0" smtClean="0"/>
              <a:t>Department of </a:t>
            </a:r>
            <a:r>
              <a:rPr lang="en-US" dirty="0"/>
              <a:t>Justice, Office on Violence Against </a:t>
            </a:r>
            <a:r>
              <a:rPr lang="en-US" dirty="0" smtClean="0"/>
              <a:t>Women.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4" descr="National Center logo fat let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33"/>
            <a:ext cx="32718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lsemed.org/h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978399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HPA Axis</a:t>
            </a:r>
          </a:p>
          <a:p>
            <a:endParaRPr lang="en-US" sz="2800" b="1" dirty="0" smtClean="0"/>
          </a:p>
          <a:p>
            <a:r>
              <a:rPr lang="en-US" sz="2800" dirty="0" smtClean="0"/>
              <a:t>Balances body following stress by releasing of various hormones/chemicals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65" y="49667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Brain-Body Regions Impacted by Trauma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lsemed.org/h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978399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6365" y="49667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Brain-Body Regions Impacted by Trauma</a:t>
            </a:r>
            <a:endParaRPr lang="en-US" sz="4200" dirty="0"/>
          </a:p>
        </p:txBody>
      </p:sp>
      <p:sp>
        <p:nvSpPr>
          <p:cNvPr id="5" name="Rectangle 4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676405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Catecholomines</a:t>
            </a:r>
            <a:r>
              <a:rPr lang="en-US" sz="2400" b="1" dirty="0" smtClean="0"/>
              <a:t>:</a:t>
            </a:r>
            <a:r>
              <a:rPr lang="en-US" sz="2400" dirty="0" smtClean="0"/>
              <a:t> Fight or flight response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Cortisol</a:t>
            </a:r>
            <a:r>
              <a:rPr lang="en-US" sz="2400" b="1" dirty="0" smtClean="0"/>
              <a:t>:</a:t>
            </a:r>
            <a:r>
              <a:rPr lang="en-US" sz="2400" dirty="0" smtClean="0"/>
              <a:t> Energy available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Opiods</a:t>
            </a:r>
            <a:r>
              <a:rPr lang="en-US" sz="2400" b="1" dirty="0" smtClean="0"/>
              <a:t>: </a:t>
            </a:r>
            <a:r>
              <a:rPr lang="en-US" sz="2400" dirty="0" smtClean="0"/>
              <a:t>Prevent pain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Oxytocin</a:t>
            </a:r>
            <a:r>
              <a:rPr lang="en-US" sz="2400" dirty="0" smtClean="0"/>
              <a:t>: Promotes good feelings</a:t>
            </a:r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18" y="1219200"/>
            <a:ext cx="8101249" cy="54430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5410200"/>
            <a:ext cx="19050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5410200"/>
            <a:ext cx="19050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3465" y="261144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Brain Regions Impacted by Trauma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0732" y="1764536"/>
            <a:ext cx="82296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Hippocampus </a:t>
            </a:r>
            <a:r>
              <a:rPr lang="en-US" sz="2400" dirty="0" smtClean="0"/>
              <a:t>processes information into memories</a:t>
            </a:r>
          </a:p>
          <a:p>
            <a:endParaRPr lang="en-US" sz="2400" dirty="0" smtClean="0"/>
          </a:p>
          <a:p>
            <a:r>
              <a:rPr lang="en-US" sz="2400" dirty="0" smtClean="0"/>
              <a:t>     Encoding = Organizing sensory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     Consolidation = Grouping information into     			                  memories and storing them</a:t>
            </a:r>
          </a:p>
          <a:p>
            <a:endParaRPr lang="en-US" sz="2400" b="1" dirty="0" smtClean="0"/>
          </a:p>
          <a:p>
            <a:endParaRPr lang="en-US" sz="900" b="1" dirty="0" smtClean="0"/>
          </a:p>
          <a:p>
            <a:r>
              <a:rPr lang="en-US" sz="2400" b="1" dirty="0" err="1" smtClean="0"/>
              <a:t>Amygdala</a:t>
            </a:r>
            <a:r>
              <a:rPr lang="en-US" sz="2400" b="1" dirty="0" smtClean="0"/>
              <a:t> </a:t>
            </a:r>
            <a:r>
              <a:rPr lang="en-US" sz="2400" dirty="0" smtClean="0"/>
              <a:t>specializes in the processing of emotional        memories (works with the hippocampus)</a:t>
            </a:r>
          </a:p>
          <a:p>
            <a:endParaRPr lang="en-US" sz="2400" b="1" dirty="0" smtClean="0"/>
          </a:p>
          <a:p>
            <a:endParaRPr lang="en-US" sz="1600" dirty="0" smtClean="0"/>
          </a:p>
          <a:p>
            <a:endParaRPr lang="en-US" sz="1000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Both structures are VERY sensitive to hormonal fluctuations </a:t>
            </a:r>
          </a:p>
          <a:p>
            <a:endParaRPr lang="en-US" sz="2400" dirty="0" smtClean="0"/>
          </a:p>
          <a:p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6281" y="512285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Memory Processes Impacted by Trauma</a:t>
            </a:r>
            <a:endParaRPr lang="en-US" sz="4200" dirty="0"/>
          </a:p>
        </p:txBody>
      </p:sp>
      <p:sp>
        <p:nvSpPr>
          <p:cNvPr id="13" name="Rectangle 12"/>
          <p:cNvSpPr/>
          <p:nvPr/>
        </p:nvSpPr>
        <p:spPr>
          <a:xfrm>
            <a:off x="0" y="1273366"/>
            <a:ext cx="5334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(Southwick et al., 2005)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28600" y="2514600"/>
            <a:ext cx="65532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152400" y="5943600"/>
            <a:ext cx="7848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4229</TotalTime>
  <Words>2074</Words>
  <Application>Microsoft Office PowerPoint</Application>
  <PresentationFormat>On-screen Show (4:3)</PresentationFormat>
  <Paragraphs>440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Median</vt:lpstr>
      <vt:lpstr>The Neurobiology of    Sexual Assault</vt:lpstr>
      <vt:lpstr>PowerPoint Presentation</vt:lpstr>
      <vt:lpstr>Today’s Presentation</vt:lpstr>
      <vt:lpstr>A Brief Intro to Neurobiology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the Assault</vt:lpstr>
      <vt:lpstr>What Happens During A Sexual Assault</vt:lpstr>
      <vt:lpstr>What Happens During A Sexual Assault</vt:lpstr>
      <vt:lpstr>What Happens During A Sexual Assault</vt:lpstr>
      <vt:lpstr>Tonic Immobility (TI)</vt:lpstr>
      <vt:lpstr>Case Study: Tonic Immobility</vt:lpstr>
      <vt:lpstr>Case Study: Tonic Immobility</vt:lpstr>
      <vt:lpstr>Case Study: Tonic Immobility</vt:lpstr>
      <vt:lpstr>What Happens During A Sexual Assault</vt:lpstr>
      <vt:lpstr>What Happens During A Sexual Assault</vt:lpstr>
      <vt:lpstr>What Happens During A Sexual Assault</vt:lpstr>
      <vt:lpstr>What Happens During A Sexual Assault</vt:lpstr>
      <vt:lpstr>Case Study: Memory Fragmentation </vt:lpstr>
      <vt:lpstr>Case Study: Memory Fragmentation </vt:lpstr>
      <vt:lpstr>Case Study: Memory Fragmentation</vt:lpstr>
      <vt:lpstr>Case Study: Memory Fragmentation</vt:lpstr>
      <vt:lpstr>Case Study: Memory Fragmentation</vt:lpstr>
      <vt:lpstr>Case Study: Memory Fragmentation</vt:lpstr>
      <vt:lpstr>Case Study: Memory Fragmentation</vt:lpstr>
      <vt:lpstr>Case Study: Memory Fragmentation</vt:lpstr>
      <vt:lpstr>Case Study: Memory Fragmentation</vt:lpstr>
      <vt:lpstr>Take Home Lessons</vt:lpstr>
      <vt:lpstr>PowerPoint Presentation</vt:lpstr>
      <vt:lpstr>PowerPoint Presentation</vt:lpstr>
      <vt:lpstr>PowerPoint Presentation</vt:lpstr>
      <vt:lpstr>PowerPoint Presentation</vt:lpstr>
      <vt:lpstr>What Is Victim Notification?</vt:lpstr>
      <vt:lpstr>Take Home Lessons</vt:lpstr>
      <vt:lpstr>Take Home Lessons</vt:lpstr>
      <vt:lpstr>Take Home Lessons</vt:lpstr>
      <vt:lpstr>Take Home Lessons</vt:lpstr>
      <vt:lpstr>Conclusions</vt:lpstr>
      <vt:lpstr>Concluding Thoughts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Sexual Assault</dc:title>
  <dc:creator>Rebecca Campbell</dc:creator>
  <cp:lastModifiedBy>Ilse</cp:lastModifiedBy>
  <cp:revision>348</cp:revision>
  <dcterms:created xsi:type="dcterms:W3CDTF">2012-02-18T21:50:30Z</dcterms:created>
  <dcterms:modified xsi:type="dcterms:W3CDTF">2013-06-11T13:58:01Z</dcterms:modified>
</cp:coreProperties>
</file>